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50" r:id="rId1"/>
  </p:sldMasterIdLst>
  <p:sldIdLst>
    <p:sldId id="257" r:id="rId2"/>
    <p:sldId id="282" r:id="rId3"/>
    <p:sldId id="286" r:id="rId4"/>
    <p:sldId id="259" r:id="rId5"/>
    <p:sldId id="287" r:id="rId6"/>
    <p:sldId id="308" r:id="rId7"/>
    <p:sldId id="307" r:id="rId8"/>
    <p:sldId id="314" r:id="rId9"/>
    <p:sldId id="315" r:id="rId10"/>
    <p:sldId id="295" r:id="rId11"/>
    <p:sldId id="277" r:id="rId12"/>
    <p:sldId id="276" r:id="rId13"/>
    <p:sldId id="275" r:id="rId14"/>
    <p:sldId id="284" r:id="rId15"/>
    <p:sldId id="288" r:id="rId16"/>
    <p:sldId id="293" r:id="rId17"/>
    <p:sldId id="289" r:id="rId18"/>
    <p:sldId id="298" r:id="rId19"/>
    <p:sldId id="290" r:id="rId20"/>
    <p:sldId id="297" r:id="rId21"/>
    <p:sldId id="294" r:id="rId22"/>
    <p:sldId id="296" r:id="rId23"/>
    <p:sldId id="292" r:id="rId24"/>
    <p:sldId id="301" r:id="rId25"/>
    <p:sldId id="303" r:id="rId26"/>
    <p:sldId id="309" r:id="rId27"/>
    <p:sldId id="316" r:id="rId28"/>
    <p:sldId id="264" r:id="rId29"/>
    <p:sldId id="313" r:id="rId30"/>
    <p:sldId id="311" r:id="rId31"/>
    <p:sldId id="310" r:id="rId32"/>
    <p:sldId id="304" r:id="rId33"/>
    <p:sldId id="312" r:id="rId34"/>
    <p:sldId id="305" r:id="rId35"/>
    <p:sldId id="317" r:id="rId36"/>
    <p:sldId id="28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sorterViewPr>
    <p:cViewPr>
      <p:scale>
        <a:sx n="100" d="100"/>
        <a:sy n="100" d="100"/>
      </p:scale>
      <p:origin x="0" y="-46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Maine%20Adult%20Treatment%20Court\ages%20treatment%20group%20entry%20cohort%20by%20gender.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file:///C:\Cora%20Hornby%20Jewelry%20Insights\Graduation%20rates%20with%20where%20are%20they%20now%20people%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Maine%20Adult%20Drug%20Treatment%20Court\aggregating%20outcomes%20202001020%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Maine%20Adult%20Drug%20Treatment%20Court\aggregating%20outcomes%20202001020%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Maine%20Adult%20Drug%20Treatment%20Court\HELAINE%20OUTCOMES%2020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Maine%20Adult%20Drug%20Treatment%20Court\HELAINE%20OUTCOMES%20202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Maine%20Adult%20Drug%20Treatment%20Court\HELAINE%20OUTCOMES%202020.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Age</a:t>
            </a:r>
            <a:r>
              <a:rPr lang="en-US" baseline="0" dirty="0"/>
              <a:t> </a:t>
            </a:r>
            <a:r>
              <a:rPr lang="en-US" dirty="0"/>
              <a:t>of Participants by Gender</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Sheet1!$B$2</c:f>
              <c:strCache>
                <c:ptCount val="1"/>
                <c:pt idx="0">
                  <c:v>Male</c:v>
                </c:pt>
              </c:strCache>
            </c:strRef>
          </c:tx>
          <c:spPr>
            <a:solidFill>
              <a:schemeClr val="accent1">
                <a:lumMod val="60000"/>
                <a:lumOff val="40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9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Sheet1!$A$3:$A$8</c:f>
              <c:strCache>
                <c:ptCount val="6"/>
                <c:pt idx="0">
                  <c:v>&lt;20</c:v>
                </c:pt>
                <c:pt idx="1">
                  <c:v>20-29</c:v>
                </c:pt>
                <c:pt idx="2">
                  <c:v>30-39</c:v>
                </c:pt>
                <c:pt idx="3">
                  <c:v>40-49</c:v>
                </c:pt>
                <c:pt idx="4">
                  <c:v>50-59</c:v>
                </c:pt>
                <c:pt idx="5">
                  <c:v>&gt;60</c:v>
                </c:pt>
              </c:strCache>
            </c:strRef>
          </c:cat>
          <c:val>
            <c:numRef>
              <c:f>Sheet1!$B$3:$B$8</c:f>
              <c:numCache>
                <c:formatCode>0%</c:formatCode>
                <c:ptCount val="6"/>
                <c:pt idx="0">
                  <c:v>7.0000000000000001E-3</c:v>
                </c:pt>
                <c:pt idx="1">
                  <c:v>0.30530000000000002</c:v>
                </c:pt>
                <c:pt idx="2">
                  <c:v>0.45610000000000001</c:v>
                </c:pt>
                <c:pt idx="3">
                  <c:v>0.1474</c:v>
                </c:pt>
                <c:pt idx="4">
                  <c:v>7.0199999999999999E-2</c:v>
                </c:pt>
                <c:pt idx="5">
                  <c:v>1.4E-2</c:v>
                </c:pt>
              </c:numCache>
            </c:numRef>
          </c:val>
          <c:extLst>
            <c:ext xmlns:c16="http://schemas.microsoft.com/office/drawing/2014/chart" uri="{C3380CC4-5D6E-409C-BE32-E72D297353CC}">
              <c16:uniqueId val="{00000002-E94A-400E-A8B0-2F1B64EED039}"/>
            </c:ext>
          </c:extLst>
        </c:ser>
        <c:ser>
          <c:idx val="1"/>
          <c:order val="1"/>
          <c:tx>
            <c:strRef>
              <c:f>Sheet1!$C$2</c:f>
              <c:strCache>
                <c:ptCount val="1"/>
                <c:pt idx="0">
                  <c:v>Female</c:v>
                </c:pt>
              </c:strCache>
            </c:strRef>
          </c:tx>
          <c:spPr>
            <a:solidFill>
              <a:schemeClr val="accent6">
                <a:lumMod val="40000"/>
                <a:lumOff val="60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4">
                        <a:lumMod val="7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Sheet1!$A$3:$A$8</c:f>
              <c:strCache>
                <c:ptCount val="6"/>
                <c:pt idx="0">
                  <c:v>&lt;20</c:v>
                </c:pt>
                <c:pt idx="1">
                  <c:v>20-29</c:v>
                </c:pt>
                <c:pt idx="2">
                  <c:v>30-39</c:v>
                </c:pt>
                <c:pt idx="3">
                  <c:v>40-49</c:v>
                </c:pt>
                <c:pt idx="4">
                  <c:v>50-59</c:v>
                </c:pt>
                <c:pt idx="5">
                  <c:v>&gt;60</c:v>
                </c:pt>
              </c:strCache>
            </c:strRef>
          </c:cat>
          <c:val>
            <c:numRef>
              <c:f>Sheet1!$C$3:$C$8</c:f>
              <c:numCache>
                <c:formatCode>0%</c:formatCode>
                <c:ptCount val="6"/>
                <c:pt idx="0">
                  <c:v>0</c:v>
                </c:pt>
                <c:pt idx="1">
                  <c:v>0.32190000000000002</c:v>
                </c:pt>
                <c:pt idx="2">
                  <c:v>0.5</c:v>
                </c:pt>
                <c:pt idx="3">
                  <c:v>0.1027</c:v>
                </c:pt>
                <c:pt idx="4">
                  <c:v>7.5300000000000006E-2</c:v>
                </c:pt>
                <c:pt idx="5">
                  <c:v>0</c:v>
                </c:pt>
              </c:numCache>
            </c:numRef>
          </c:val>
          <c:extLst>
            <c:ext xmlns:c16="http://schemas.microsoft.com/office/drawing/2014/chart" uri="{C3380CC4-5D6E-409C-BE32-E72D297353CC}">
              <c16:uniqueId val="{00000005-E94A-400E-A8B0-2F1B64EED039}"/>
            </c:ext>
          </c:extLst>
        </c:ser>
        <c:dLbls>
          <c:dLblPos val="inEnd"/>
          <c:showLegendKey val="0"/>
          <c:showVal val="1"/>
          <c:showCatName val="0"/>
          <c:showSerName val="0"/>
          <c:showPercent val="0"/>
          <c:showBubbleSize val="0"/>
        </c:dLbls>
        <c:gapWidth val="115"/>
        <c:overlap val="-20"/>
        <c:axId val="491587768"/>
        <c:axId val="491590064"/>
      </c:barChart>
      <c:catAx>
        <c:axId val="491587768"/>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91590064"/>
        <c:crosses val="autoZero"/>
        <c:auto val="1"/>
        <c:lblAlgn val="ctr"/>
        <c:lblOffset val="100"/>
        <c:noMultiLvlLbl val="0"/>
      </c:catAx>
      <c:valAx>
        <c:axId val="491590064"/>
        <c:scaling>
          <c:orientation val="minMax"/>
        </c:scaling>
        <c:delete val="0"/>
        <c:axPos val="b"/>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91587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0B3677"/>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02F9-4386-AB4C-C8F398FE6F70}"/>
              </c:ext>
            </c:extLst>
          </c:dPt>
          <c:dPt>
            <c:idx val="1"/>
            <c:bubble3D val="0"/>
            <c:spPr>
              <a:solidFill>
                <a:srgbClr val="FAB81F"/>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02F9-4386-AB4C-C8F398FE6F70}"/>
              </c:ext>
            </c:extLst>
          </c:dPt>
          <c:dPt>
            <c:idx val="2"/>
            <c:bubble3D val="0"/>
            <c:spPr>
              <a:solidFill>
                <a:srgbClr val="A11B7E"/>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02F9-4386-AB4C-C8F398FE6F70}"/>
              </c:ext>
            </c:extLst>
          </c:dPt>
          <c:dPt>
            <c:idx val="3"/>
            <c:bubble3D val="0"/>
            <c:spPr>
              <a:solidFill>
                <a:srgbClr val="00A0CA"/>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02F9-4386-AB4C-C8F398FE6F70}"/>
              </c:ext>
            </c:extLst>
          </c:dPt>
          <c:dPt>
            <c:idx val="4"/>
            <c:bubble3D val="0"/>
            <c:spPr>
              <a:solidFill>
                <a:srgbClr val="3B3B3B">
                  <a:lumMod val="40000"/>
                  <a:lumOff val="60000"/>
                </a:srgb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02F9-4386-AB4C-C8F398FE6F70}"/>
              </c:ext>
            </c:extLst>
          </c:dPt>
          <c:dPt>
            <c:idx val="5"/>
            <c:bubble3D val="0"/>
            <c:spPr>
              <a:solidFill>
                <a:srgbClr val="3B3B3B">
                  <a:lumMod val="50000"/>
                </a:srgb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02F9-4386-AB4C-C8F398FE6F70}"/>
              </c:ext>
            </c:extLst>
          </c:dPt>
          <c:dLbls>
            <c:dLbl>
              <c:idx val="0"/>
              <c:layout>
                <c:manualLayout>
                  <c:x val="-0.19943754626825508"/>
                  <c:y val="4.2592816856531074E-2"/>
                </c:manualLayout>
              </c:layout>
              <c:tx>
                <c:rich>
                  <a:bodyPr/>
                  <a:lstStyle/>
                  <a:p>
                    <a:fld id="{B9112DF7-82B4-473F-8C73-51B8B5A25F8D}" type="CATEGORYNAME">
                      <a:rPr lang="en-US"/>
                      <a:pPr/>
                      <a:t>[CATEGORY NAME]</a:t>
                    </a:fld>
                    <a:r>
                      <a:rPr lang="en-US" baseline="0"/>
                      <a:t> </a:t>
                    </a:r>
                  </a:p>
                  <a:p>
                    <a:fld id="{314FD5AA-B220-4640-93E4-DD3BFAD66ECF}" type="VALUE">
                      <a:rPr lang="en-US" baseline="0"/>
                      <a:pPr/>
                      <a:t>[VALUE]</a:t>
                    </a:fld>
                    <a:r>
                      <a:rPr lang="en-US" baseline="0"/>
                      <a:t> </a:t>
                    </a: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2F9-4386-AB4C-C8F398FE6F70}"/>
                </c:ext>
              </c:extLst>
            </c:dLbl>
            <c:dLbl>
              <c:idx val="1"/>
              <c:layout>
                <c:manualLayout>
                  <c:x val="0.13666077797967563"/>
                  <c:y val="-0.21934512926812932"/>
                </c:manualLayout>
              </c:layout>
              <c:tx>
                <c:rich>
                  <a:bodyPr rot="0" spcFirstLastPara="1" vertOverflow="ellipsis" vert="horz" wrap="square" lIns="38100" tIns="19050" rIns="38100" bIns="19050" anchor="ctr" anchorCtr="1">
                    <a:noAutofit/>
                  </a:bodyPr>
                  <a:lstStyle/>
                  <a:p>
                    <a:pPr>
                      <a:defRPr sz="1050" b="1" i="0" u="none" strike="noStrike" kern="1200" baseline="0">
                        <a:solidFill>
                          <a:schemeClr val="bg2"/>
                        </a:solidFill>
                        <a:latin typeface="+mn-lt"/>
                        <a:ea typeface="+mn-ea"/>
                        <a:cs typeface="+mn-cs"/>
                      </a:defRPr>
                    </a:pPr>
                    <a:fld id="{64DA9C02-722C-4B0B-A3DC-176F76BE641D}" type="CATEGORYNAME">
                      <a:rPr lang="en-US"/>
                      <a:pPr>
                        <a:defRPr sz="1050" b="1" i="0" u="none" strike="noStrike" kern="1200" baseline="0">
                          <a:solidFill>
                            <a:schemeClr val="bg2"/>
                          </a:solidFill>
                          <a:latin typeface="+mn-lt"/>
                          <a:ea typeface="+mn-ea"/>
                          <a:cs typeface="+mn-cs"/>
                        </a:defRPr>
                      </a:pPr>
                      <a:t>[CATEGORY NAME]</a:t>
                    </a:fld>
                    <a:r>
                      <a:rPr lang="en-US" baseline="0"/>
                      <a:t> </a:t>
                    </a:r>
                    <a:fld id="{3E863C41-9310-4F84-BF55-A8B0E6D8B4D0}" type="PERCENTAGE">
                      <a:rPr lang="en-US" baseline="0"/>
                      <a:pPr>
                        <a:defRPr sz="1050" b="1" i="0" u="none" strike="noStrike" kern="1200" baseline="0">
                          <a:solidFill>
                            <a:schemeClr val="bg2"/>
                          </a:solidFill>
                          <a:latin typeface="+mn-lt"/>
                          <a:ea typeface="+mn-ea"/>
                          <a:cs typeface="+mn-cs"/>
                        </a:defRPr>
                      </a:pPr>
                      <a:t>[PERCENTAGE]</a:t>
                    </a:fld>
                    <a:endParaRPr lang="en-US" baseline="0"/>
                  </a:p>
                </c:rich>
              </c:tx>
              <c:spPr>
                <a:noFill/>
                <a:ln>
                  <a:noFill/>
                </a:ln>
                <a:effectLst/>
              </c:spPr>
              <c:dLblPos val="bestFit"/>
              <c:showLegendKey val="0"/>
              <c:showVal val="1"/>
              <c:showCatName val="1"/>
              <c:showSerName val="0"/>
              <c:showPercent val="1"/>
              <c:showBubbleSize val="0"/>
              <c:extLst>
                <c:ext xmlns:c15="http://schemas.microsoft.com/office/drawing/2012/chart" uri="{CE6537A1-D6FC-4f65-9D91-7224C49458BB}">
                  <c15:layout>
                    <c:manualLayout>
                      <c:w val="8.836546873948449E-2"/>
                      <c:h val="0.12565339516224799"/>
                    </c:manualLayout>
                  </c15:layout>
                  <c15:dlblFieldTable/>
                  <c15:showDataLabelsRange val="0"/>
                </c:ext>
                <c:ext xmlns:c16="http://schemas.microsoft.com/office/drawing/2014/chart" uri="{C3380CC4-5D6E-409C-BE32-E72D297353CC}">
                  <c16:uniqueId val="{00000003-02F9-4386-AB4C-C8F398FE6F70}"/>
                </c:ext>
              </c:extLst>
            </c:dLbl>
            <c:dLbl>
              <c:idx val="2"/>
              <c:tx>
                <c:rich>
                  <a:bodyPr rot="0" spcFirstLastPara="1" vertOverflow="ellipsis" vert="horz" wrap="square" lIns="38100" tIns="19050" rIns="38100" bIns="19050" anchor="ctr" anchorCtr="1">
                    <a:noAutofit/>
                  </a:bodyPr>
                  <a:lstStyle/>
                  <a:p>
                    <a:pPr>
                      <a:defRPr sz="1050" b="1" i="0" u="none" strike="noStrike" kern="1200" baseline="0">
                        <a:solidFill>
                          <a:schemeClr val="bg2"/>
                        </a:solidFill>
                        <a:latin typeface="+mn-lt"/>
                        <a:ea typeface="+mn-ea"/>
                        <a:cs typeface="+mn-cs"/>
                      </a:defRPr>
                    </a:pPr>
                    <a:fld id="{2787D319-BF51-4736-9CF0-42AA1AFFCA9D}" type="CATEGORYNAME">
                      <a:rPr lang="en-US"/>
                      <a:pPr>
                        <a:defRPr sz="1050" b="1" i="0" u="none" strike="noStrike" kern="1200" baseline="0">
                          <a:solidFill>
                            <a:schemeClr val="bg2"/>
                          </a:solidFill>
                          <a:latin typeface="+mn-lt"/>
                          <a:ea typeface="+mn-ea"/>
                          <a:cs typeface="+mn-cs"/>
                        </a:defRPr>
                      </a:pPr>
                      <a:t>[CATEGORY NAME]</a:t>
                    </a:fld>
                    <a:r>
                      <a:rPr lang="en-US" baseline="0"/>
                      <a:t> </a:t>
                    </a:r>
                    <a:fld id="{4C217D26-8425-4595-BD7B-107EFCB706EB}" type="VALUE">
                      <a:rPr lang="en-US" baseline="0"/>
                      <a:pPr>
                        <a:defRPr sz="1050" b="1" i="0" u="none" strike="noStrike" kern="1200" baseline="0">
                          <a:solidFill>
                            <a:schemeClr val="bg2"/>
                          </a:solidFill>
                          <a:latin typeface="+mn-lt"/>
                          <a:ea typeface="+mn-ea"/>
                          <a:cs typeface="+mn-cs"/>
                        </a:defRPr>
                      </a:pPr>
                      <a:t>[VALUE]</a:t>
                    </a:fld>
                    <a:r>
                      <a:rPr lang="en-US" baseline="0"/>
                      <a:t> </a:t>
                    </a:r>
                  </a:p>
                </c:rich>
              </c:tx>
              <c:spPr>
                <a:noFill/>
                <a:ln>
                  <a:noFill/>
                </a:ln>
                <a:effectLst/>
              </c:spPr>
              <c:dLblPos val="in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02F9-4386-AB4C-C8F398FE6F70}"/>
                </c:ext>
              </c:extLst>
            </c:dLbl>
            <c:dLbl>
              <c:idx val="3"/>
              <c:layout>
                <c:manualLayout>
                  <c:x val="0.11816007713889876"/>
                  <c:y val="0.15897121251051591"/>
                </c:manualLayout>
              </c:layout>
              <c:tx>
                <c:rich>
                  <a:bodyPr rot="0" spcFirstLastPara="1" vertOverflow="ellipsis" vert="horz" wrap="square" lIns="38100" tIns="19050" rIns="38100" bIns="19050" anchor="ctr" anchorCtr="1">
                    <a:noAutofit/>
                  </a:bodyPr>
                  <a:lstStyle/>
                  <a:p>
                    <a:pPr>
                      <a:defRPr sz="1050" b="1" i="0" u="none" strike="noStrike" kern="1200" baseline="0">
                        <a:solidFill>
                          <a:schemeClr val="bg2"/>
                        </a:solidFill>
                        <a:latin typeface="+mn-lt"/>
                        <a:ea typeface="+mn-ea"/>
                        <a:cs typeface="+mn-cs"/>
                      </a:defRPr>
                    </a:pPr>
                    <a:fld id="{26990A6E-C706-4754-BE3E-D7F8A87673EA}" type="CATEGORYNAME">
                      <a:rPr lang="en-US"/>
                      <a:pPr>
                        <a:defRPr sz="1050" b="1" i="0" u="none" strike="noStrike" kern="1200" baseline="0">
                          <a:solidFill>
                            <a:schemeClr val="bg2"/>
                          </a:solidFill>
                          <a:latin typeface="+mn-lt"/>
                          <a:ea typeface="+mn-ea"/>
                          <a:cs typeface="+mn-cs"/>
                        </a:defRPr>
                      </a:pPr>
                      <a:t>[CATEGORY NAME]</a:t>
                    </a:fld>
                    <a:r>
                      <a:rPr lang="en-US" baseline="0"/>
                      <a:t> </a:t>
                    </a:r>
                    <a:fld id="{75F8022D-FFDB-4CA3-B6E6-2BB1CA2179E2}" type="VALUE">
                      <a:rPr lang="en-US" baseline="0"/>
                      <a:pPr>
                        <a:defRPr sz="1050" b="1" i="0" u="none" strike="noStrike" kern="1200" baseline="0">
                          <a:solidFill>
                            <a:schemeClr val="bg2"/>
                          </a:solidFill>
                          <a:latin typeface="+mn-lt"/>
                          <a:ea typeface="+mn-ea"/>
                          <a:cs typeface="+mn-cs"/>
                        </a:defRPr>
                      </a:pPr>
                      <a:t>[VALUE]</a:t>
                    </a:fld>
                    <a:r>
                      <a:rPr lang="en-US" baseline="0"/>
                      <a:t> </a:t>
                    </a:r>
                  </a:p>
                </c:rich>
              </c:tx>
              <c:spPr>
                <a:noFill/>
                <a:ln>
                  <a:noFill/>
                </a:ln>
                <a:effectLst/>
              </c:spPr>
              <c:dLblPos val="bestFit"/>
              <c:showLegendKey val="0"/>
              <c:showVal val="1"/>
              <c:showCatName val="1"/>
              <c:showSerName val="0"/>
              <c:showPercent val="1"/>
              <c:showBubbleSize val="0"/>
              <c:extLst>
                <c:ext xmlns:c15="http://schemas.microsoft.com/office/drawing/2012/chart" uri="{CE6537A1-D6FC-4f65-9D91-7224C49458BB}">
                  <c15:layout>
                    <c:manualLayout>
                      <c:w val="8.6752136752136749E-2"/>
                      <c:h val="0.10176210055272134"/>
                    </c:manualLayout>
                  </c15:layout>
                  <c15:dlblFieldTable/>
                  <c15:showDataLabelsRange val="0"/>
                </c:ext>
                <c:ext xmlns:c16="http://schemas.microsoft.com/office/drawing/2014/chart" uri="{C3380CC4-5D6E-409C-BE32-E72D297353CC}">
                  <c16:uniqueId val="{00000007-02F9-4386-AB4C-C8F398FE6F70}"/>
                </c:ext>
              </c:extLst>
            </c:dLbl>
            <c:dLbl>
              <c:idx val="4"/>
              <c:layout>
                <c:manualLayout>
                  <c:x val="5.2894542028400299E-2"/>
                  <c:y val="5.5310933676966656E-2"/>
                </c:manualLayout>
              </c:layout>
              <c:tx>
                <c:rich>
                  <a:bodyPr rot="0" spcFirstLastPara="1" vertOverflow="ellipsis" vert="horz" wrap="square" lIns="38100" tIns="19050" rIns="38100" bIns="19050" anchor="ctr" anchorCtr="1">
                    <a:noAutofit/>
                  </a:bodyPr>
                  <a:lstStyle/>
                  <a:p>
                    <a:pPr>
                      <a:defRPr sz="1050" b="1" i="0" u="none" strike="noStrike" kern="1200" baseline="0">
                        <a:solidFill>
                          <a:schemeClr val="bg2"/>
                        </a:solidFill>
                        <a:latin typeface="+mn-lt"/>
                        <a:ea typeface="+mn-ea"/>
                        <a:cs typeface="+mn-cs"/>
                      </a:defRPr>
                    </a:pPr>
                    <a:fld id="{E35121B0-9C47-45E7-824D-5FD7D92CA0CF}" type="CATEGORYNAME">
                      <a:rPr lang="en-US"/>
                      <a:pPr>
                        <a:defRPr sz="1050" b="1" i="0" u="none" strike="noStrike" kern="1200" baseline="0">
                          <a:solidFill>
                            <a:schemeClr val="bg2"/>
                          </a:solidFill>
                          <a:latin typeface="+mn-lt"/>
                          <a:ea typeface="+mn-ea"/>
                          <a:cs typeface="+mn-cs"/>
                        </a:defRPr>
                      </a:pPr>
                      <a:t>[CATEGORY NAME]</a:t>
                    </a:fld>
                    <a:r>
                      <a:rPr lang="en-US" baseline="0"/>
                      <a:t> </a:t>
                    </a:r>
                    <a:fld id="{D0B07036-F540-407B-A01B-B0CE4CCB4191}" type="VALUE">
                      <a:rPr lang="en-US" baseline="0"/>
                      <a:pPr>
                        <a:defRPr sz="1050" b="1" i="0" u="none" strike="noStrike" kern="1200" baseline="0">
                          <a:solidFill>
                            <a:schemeClr val="bg2"/>
                          </a:solidFill>
                          <a:latin typeface="+mn-lt"/>
                          <a:ea typeface="+mn-ea"/>
                          <a:cs typeface="+mn-cs"/>
                        </a:defRPr>
                      </a:pPr>
                      <a:t>[VALUE]</a:t>
                    </a:fld>
                    <a:r>
                      <a:rPr lang="en-US" baseline="0"/>
                      <a:t> </a:t>
                    </a:r>
                  </a:p>
                </c:rich>
              </c:tx>
              <c:spPr>
                <a:noFill/>
                <a:ln>
                  <a:noFill/>
                </a:ln>
                <a:effectLst/>
              </c:spPr>
              <c:dLblPos val="bestFit"/>
              <c:showLegendKey val="0"/>
              <c:showVal val="1"/>
              <c:showCatName val="1"/>
              <c:showSerName val="0"/>
              <c:showPercent val="1"/>
              <c:showBubbleSize val="0"/>
              <c:extLst>
                <c:ext xmlns:c15="http://schemas.microsoft.com/office/drawing/2012/chart" uri="{CE6537A1-D6FC-4f65-9D91-7224C49458BB}">
                  <c15:layout>
                    <c:manualLayout>
                      <c:w val="0.10508547008547009"/>
                      <c:h val="0.13759904246701132"/>
                    </c:manualLayout>
                  </c15:layout>
                  <c15:dlblFieldTable/>
                  <c15:showDataLabelsRange val="0"/>
                </c:ext>
                <c:ext xmlns:c16="http://schemas.microsoft.com/office/drawing/2014/chart" uri="{C3380CC4-5D6E-409C-BE32-E72D297353CC}">
                  <c16:uniqueId val="{00000009-02F9-4386-AB4C-C8F398FE6F70}"/>
                </c:ext>
              </c:extLst>
            </c:dLbl>
            <c:dLbl>
              <c:idx val="5"/>
              <c:layout>
                <c:manualLayout>
                  <c:x val="6.212118917827579E-2"/>
                  <c:y val="9.9935451177457536E-3"/>
                </c:manualLayout>
              </c:layout>
              <c:tx>
                <c:rich>
                  <a:bodyPr rot="0" spcFirstLastPara="1" vertOverflow="ellipsis" vert="horz" wrap="square" lIns="38100" tIns="19050" rIns="38100" bIns="19050" anchor="ctr" anchorCtr="1">
                    <a:noAutofit/>
                  </a:bodyPr>
                  <a:lstStyle/>
                  <a:p>
                    <a:pPr>
                      <a:defRPr sz="1050" b="1" i="0" u="none" strike="noStrike" kern="1200" baseline="0">
                        <a:solidFill>
                          <a:schemeClr val="bg2"/>
                        </a:solidFill>
                        <a:latin typeface="+mn-lt"/>
                        <a:ea typeface="+mn-ea"/>
                        <a:cs typeface="+mn-cs"/>
                      </a:defRPr>
                    </a:pPr>
                    <a:fld id="{2F708354-9AF1-4B5B-ACE2-DED93FE09021}" type="CATEGORYNAME">
                      <a:rPr lang="en-US"/>
                      <a:pPr>
                        <a:defRPr sz="1050" b="1" i="0" u="none" strike="noStrike" kern="1200" baseline="0">
                          <a:solidFill>
                            <a:schemeClr val="bg2"/>
                          </a:solidFill>
                          <a:latin typeface="+mn-lt"/>
                          <a:ea typeface="+mn-ea"/>
                          <a:cs typeface="+mn-cs"/>
                        </a:defRPr>
                      </a:pPr>
                      <a:t>[CATEGORY NAME]</a:t>
                    </a:fld>
                    <a:r>
                      <a:rPr lang="en-US" baseline="0"/>
                      <a:t> 2%</a:t>
                    </a:r>
                  </a:p>
                </c:rich>
              </c:tx>
              <c:spPr>
                <a:noFill/>
                <a:ln>
                  <a:noFill/>
                </a:ln>
                <a:effectLst/>
              </c:spPr>
              <c:dLblPos val="bestFit"/>
              <c:showLegendKey val="0"/>
              <c:showVal val="1"/>
              <c:showCatName val="1"/>
              <c:showSerName val="0"/>
              <c:showPercent val="1"/>
              <c:showBubbleSize val="0"/>
              <c:extLst>
                <c:ext xmlns:c15="http://schemas.microsoft.com/office/drawing/2012/chart" uri="{CE6537A1-D6FC-4f65-9D91-7224C49458BB}">
                  <c15:layout>
                    <c:manualLayout>
                      <c:w val="0.11509606972205395"/>
                      <c:h val="0.15253110159796546"/>
                    </c:manualLayout>
                  </c15:layout>
                  <c15:dlblFieldTable/>
                  <c15:showDataLabelsRange val="0"/>
                </c:ext>
                <c:ext xmlns:c16="http://schemas.microsoft.com/office/drawing/2014/chart" uri="{C3380CC4-5D6E-409C-BE32-E72D297353CC}">
                  <c16:uniqueId val="{0000000B-02F9-4386-AB4C-C8F398FE6F70}"/>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2"/>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'rejection reasons'!$B$35:$B$40</c:f>
              <c:strCache>
                <c:ptCount val="6"/>
                <c:pt idx="0">
                  <c:v>Client Refusal</c:v>
                </c:pt>
                <c:pt idx="1">
                  <c:v>Legal</c:v>
                </c:pt>
                <c:pt idx="2">
                  <c:v>Clinical</c:v>
                </c:pt>
                <c:pt idx="3">
                  <c:v>Veto</c:v>
                </c:pt>
                <c:pt idx="4">
                  <c:v>None Given </c:v>
                </c:pt>
                <c:pt idx="5">
                  <c:v>Resource</c:v>
                </c:pt>
              </c:strCache>
            </c:strRef>
          </c:cat>
          <c:val>
            <c:numRef>
              <c:f>'rejection reasons'!$C$35:$C$40</c:f>
              <c:numCache>
                <c:formatCode>0%</c:formatCode>
                <c:ptCount val="6"/>
                <c:pt idx="0">
                  <c:v>0.46</c:v>
                </c:pt>
                <c:pt idx="1">
                  <c:v>0.25913043478260872</c:v>
                </c:pt>
                <c:pt idx="2">
                  <c:v>0.11652173913043479</c:v>
                </c:pt>
                <c:pt idx="3">
                  <c:v>0.10782608695652174</c:v>
                </c:pt>
                <c:pt idx="4">
                  <c:v>4.2608695652173914E-2</c:v>
                </c:pt>
                <c:pt idx="5">
                  <c:v>1.5652173913043479E-2</c:v>
                </c:pt>
              </c:numCache>
            </c:numRef>
          </c:val>
          <c:extLst>
            <c:ext xmlns:c16="http://schemas.microsoft.com/office/drawing/2014/chart" uri="{C3380CC4-5D6E-409C-BE32-E72D297353CC}">
              <c16:uniqueId val="{0000000C-02F9-4386-AB4C-C8F398FE6F7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000"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Sheet1!$Q$25:$Q$32</c:f>
              <c:strCache>
                <c:ptCount val="8"/>
                <c:pt idx="0">
                  <c:v>Androscoggin</c:v>
                </c:pt>
                <c:pt idx="1">
                  <c:v>Kennebec CODC</c:v>
                </c:pt>
                <c:pt idx="2">
                  <c:v>York</c:v>
                </c:pt>
                <c:pt idx="3">
                  <c:v>Washington </c:v>
                </c:pt>
                <c:pt idx="4">
                  <c:v>Cumberland</c:v>
                </c:pt>
                <c:pt idx="5">
                  <c:v>Hancock</c:v>
                </c:pt>
                <c:pt idx="6">
                  <c:v>Penobscot</c:v>
                </c:pt>
                <c:pt idx="7">
                  <c:v>Kennebec Veterans</c:v>
                </c:pt>
              </c:strCache>
            </c:strRef>
          </c:cat>
          <c:val>
            <c:numRef>
              <c:f>Sheet1!$R$25:$R$32</c:f>
              <c:numCache>
                <c:formatCode>0%</c:formatCode>
                <c:ptCount val="8"/>
                <c:pt idx="0">
                  <c:v>0.42</c:v>
                </c:pt>
                <c:pt idx="1">
                  <c:v>0.46</c:v>
                </c:pt>
                <c:pt idx="2">
                  <c:v>0.47</c:v>
                </c:pt>
                <c:pt idx="3">
                  <c:v>0.48</c:v>
                </c:pt>
                <c:pt idx="4">
                  <c:v>0.54</c:v>
                </c:pt>
                <c:pt idx="5">
                  <c:v>0.56000000000000005</c:v>
                </c:pt>
                <c:pt idx="6">
                  <c:v>0.56999999999999995</c:v>
                </c:pt>
                <c:pt idx="7">
                  <c:v>0.6</c:v>
                </c:pt>
              </c:numCache>
            </c:numRef>
          </c:val>
          <c:extLst>
            <c:ext xmlns:c16="http://schemas.microsoft.com/office/drawing/2014/chart" uri="{C3380CC4-5D6E-409C-BE32-E72D297353CC}">
              <c16:uniqueId val="{00000000-1D80-4F93-AC0D-52A1469EEE8D}"/>
            </c:ext>
          </c:extLst>
        </c:ser>
        <c:dLbls>
          <c:dLblPos val="inEnd"/>
          <c:showLegendKey val="0"/>
          <c:showVal val="1"/>
          <c:showCatName val="0"/>
          <c:showSerName val="0"/>
          <c:showPercent val="0"/>
          <c:showBubbleSize val="0"/>
        </c:dLbls>
        <c:gapWidth val="41"/>
        <c:axId val="390249232"/>
        <c:axId val="390248904"/>
      </c:barChart>
      <c:catAx>
        <c:axId val="3902492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390248904"/>
        <c:crosses val="autoZero"/>
        <c:auto val="1"/>
        <c:lblAlgn val="ctr"/>
        <c:lblOffset val="100"/>
        <c:noMultiLvlLbl val="0"/>
      </c:catAx>
      <c:valAx>
        <c:axId val="390248904"/>
        <c:scaling>
          <c:orientation val="minMax"/>
        </c:scaling>
        <c:delete val="1"/>
        <c:axPos val="l"/>
        <c:numFmt formatCode="0%" sourceLinked="1"/>
        <c:majorTickMark val="none"/>
        <c:minorTickMark val="none"/>
        <c:tickLblPos val="nextTo"/>
        <c:crossAx val="39024923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'recidivism yearstogether graphs'!$K$5</c:f>
              <c:strCache>
                <c:ptCount val="1"/>
                <c:pt idx="0">
                  <c:v>Treatment </c:v>
                </c:pt>
              </c:strCache>
            </c:strRef>
          </c:tx>
          <c:spPr>
            <a:solidFill>
              <a:schemeClr val="bg2">
                <a:lumMod val="60000"/>
                <a:lumOff val="4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cap="none"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'recidivism yearstogether graphs'!$F$6:$F$9</c:f>
              <c:strCache>
                <c:ptCount val="4"/>
                <c:pt idx="0">
                  <c:v>6 months</c:v>
                </c:pt>
                <c:pt idx="1">
                  <c:v>12 months</c:v>
                </c:pt>
                <c:pt idx="2">
                  <c:v>18 months</c:v>
                </c:pt>
                <c:pt idx="3">
                  <c:v>24 months</c:v>
                </c:pt>
              </c:strCache>
            </c:strRef>
          </c:cat>
          <c:val>
            <c:numRef>
              <c:f>'recidivism yearstogether graphs'!$K$6:$K$9</c:f>
              <c:numCache>
                <c:formatCode>0%</c:formatCode>
                <c:ptCount val="4"/>
                <c:pt idx="0">
                  <c:v>0.124</c:v>
                </c:pt>
                <c:pt idx="1">
                  <c:v>0.12941176500000001</c:v>
                </c:pt>
                <c:pt idx="2">
                  <c:v>0.2</c:v>
                </c:pt>
                <c:pt idx="3">
                  <c:v>0.19354838699999999</c:v>
                </c:pt>
              </c:numCache>
            </c:numRef>
          </c:val>
          <c:extLst>
            <c:ext xmlns:c16="http://schemas.microsoft.com/office/drawing/2014/chart" uri="{C3380CC4-5D6E-409C-BE32-E72D297353CC}">
              <c16:uniqueId val="{00000000-16C1-4A9B-8601-0B8CE48A76E6}"/>
            </c:ext>
          </c:extLst>
        </c:ser>
        <c:ser>
          <c:idx val="1"/>
          <c:order val="1"/>
          <c:tx>
            <c:strRef>
              <c:f>'recidivism yearstogether graphs'!$L$5</c:f>
              <c:strCache>
                <c:ptCount val="1"/>
                <c:pt idx="0">
                  <c:v>Comparison</c:v>
                </c:pt>
              </c:strCache>
            </c:strRef>
          </c:tx>
          <c:spPr>
            <a:solidFill>
              <a:schemeClr val="accent5">
                <a:lumMod val="7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cap="none"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'recidivism yearstogether graphs'!$F$6:$F$9</c:f>
              <c:strCache>
                <c:ptCount val="4"/>
                <c:pt idx="0">
                  <c:v>6 months</c:v>
                </c:pt>
                <c:pt idx="1">
                  <c:v>12 months</c:v>
                </c:pt>
                <c:pt idx="2">
                  <c:v>18 months</c:v>
                </c:pt>
                <c:pt idx="3">
                  <c:v>24 months</c:v>
                </c:pt>
              </c:strCache>
            </c:strRef>
          </c:cat>
          <c:val>
            <c:numRef>
              <c:f>'recidivism yearstogether graphs'!$L$6:$L$9</c:f>
              <c:numCache>
                <c:formatCode>0%</c:formatCode>
                <c:ptCount val="4"/>
                <c:pt idx="0">
                  <c:v>0.313748843</c:v>
                </c:pt>
                <c:pt idx="1">
                  <c:v>0.40052601100000002</c:v>
                </c:pt>
                <c:pt idx="2">
                  <c:v>0.47314472600000002</c:v>
                </c:pt>
                <c:pt idx="3">
                  <c:v>0.44981860899999998</c:v>
                </c:pt>
              </c:numCache>
            </c:numRef>
          </c:val>
          <c:extLst>
            <c:ext xmlns:c16="http://schemas.microsoft.com/office/drawing/2014/chart" uri="{C3380CC4-5D6E-409C-BE32-E72D297353CC}">
              <c16:uniqueId val="{00000001-16C1-4A9B-8601-0B8CE48A76E6}"/>
            </c:ext>
          </c:extLst>
        </c:ser>
        <c:dLbls>
          <c:dLblPos val="inEnd"/>
          <c:showLegendKey val="0"/>
          <c:showVal val="1"/>
          <c:showCatName val="0"/>
          <c:showSerName val="0"/>
          <c:showPercent val="0"/>
          <c:showBubbleSize val="0"/>
        </c:dLbls>
        <c:gapWidth val="65"/>
        <c:axId val="101436447"/>
        <c:axId val="1914255135"/>
      </c:barChart>
      <c:catAx>
        <c:axId val="10143644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50" b="1" i="0" u="none" strike="noStrike" kern="1200" cap="none" baseline="0">
                <a:solidFill>
                  <a:schemeClr val="dk1">
                    <a:lumMod val="75000"/>
                    <a:lumOff val="25000"/>
                  </a:schemeClr>
                </a:solidFill>
                <a:latin typeface="+mn-lt"/>
                <a:ea typeface="+mn-ea"/>
                <a:cs typeface="+mn-cs"/>
              </a:defRPr>
            </a:pPr>
            <a:endParaRPr lang="en-US"/>
          </a:p>
        </c:txPr>
        <c:crossAx val="1914255135"/>
        <c:crosses val="autoZero"/>
        <c:auto val="1"/>
        <c:lblAlgn val="ctr"/>
        <c:lblOffset val="100"/>
        <c:noMultiLvlLbl val="0"/>
      </c:catAx>
      <c:valAx>
        <c:axId val="191425513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01436447"/>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050" b="1" i="0" u="none" strike="noStrike" kern="1200" cap="none"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b="1" i="0" cap="none" baseline="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70728296205965E-2"/>
          <c:y val="3.9312039312039311E-2"/>
          <c:w val="0.95135433941404091"/>
          <c:h val="0.81677752197437237"/>
        </c:manualLayout>
      </c:layout>
      <c:barChart>
        <c:barDir val="col"/>
        <c:grouping val="clustered"/>
        <c:varyColors val="0"/>
        <c:ser>
          <c:idx val="0"/>
          <c:order val="0"/>
          <c:tx>
            <c:strRef>
              <c:f>'recidivism yearstogether graphs'!$AA$5</c:f>
              <c:strCache>
                <c:ptCount val="1"/>
                <c:pt idx="0">
                  <c:v>Treatment</c:v>
                </c:pt>
              </c:strCache>
            </c:strRef>
          </c:tx>
          <c:spPr>
            <a:solidFill>
              <a:schemeClr val="bg2">
                <a:lumMod val="60000"/>
                <a:lumOff val="4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'recidivism yearstogether graphs'!$F$6:$F$9</c:f>
              <c:strCache>
                <c:ptCount val="4"/>
                <c:pt idx="0">
                  <c:v>6 months</c:v>
                </c:pt>
                <c:pt idx="1">
                  <c:v>12 months</c:v>
                </c:pt>
                <c:pt idx="2">
                  <c:v>18 months</c:v>
                </c:pt>
                <c:pt idx="3">
                  <c:v>24 months</c:v>
                </c:pt>
              </c:strCache>
            </c:strRef>
          </c:cat>
          <c:val>
            <c:numRef>
              <c:f>'recidivism yearstogether graphs'!$AA$6:$AA$9</c:f>
              <c:numCache>
                <c:formatCode>0%</c:formatCode>
                <c:ptCount val="4"/>
                <c:pt idx="0">
                  <c:v>6.5476190000000004E-2</c:v>
                </c:pt>
                <c:pt idx="1">
                  <c:v>0.105882353</c:v>
                </c:pt>
                <c:pt idx="2">
                  <c:v>0.15294117600000001</c:v>
                </c:pt>
                <c:pt idx="3">
                  <c:v>6.4516129000000005E-2</c:v>
                </c:pt>
              </c:numCache>
            </c:numRef>
          </c:val>
          <c:extLst>
            <c:ext xmlns:c16="http://schemas.microsoft.com/office/drawing/2014/chart" uri="{C3380CC4-5D6E-409C-BE32-E72D297353CC}">
              <c16:uniqueId val="{00000000-6966-48EB-9250-D41E30257A96}"/>
            </c:ext>
          </c:extLst>
        </c:ser>
        <c:ser>
          <c:idx val="1"/>
          <c:order val="1"/>
          <c:tx>
            <c:strRef>
              <c:f>'recidivism yearstogether graphs'!$AB$5</c:f>
              <c:strCache>
                <c:ptCount val="1"/>
                <c:pt idx="0">
                  <c:v>Comparison</c:v>
                </c:pt>
              </c:strCache>
            </c:strRef>
          </c:tx>
          <c:spPr>
            <a:solidFill>
              <a:schemeClr val="accent5">
                <a:lumMod val="7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'recidivism yearstogether graphs'!$F$6:$F$9</c:f>
              <c:strCache>
                <c:ptCount val="4"/>
                <c:pt idx="0">
                  <c:v>6 months</c:v>
                </c:pt>
                <c:pt idx="1">
                  <c:v>12 months</c:v>
                </c:pt>
                <c:pt idx="2">
                  <c:v>18 months</c:v>
                </c:pt>
                <c:pt idx="3">
                  <c:v>24 months</c:v>
                </c:pt>
              </c:strCache>
            </c:strRef>
          </c:cat>
          <c:val>
            <c:numRef>
              <c:f>'recidivism yearstogether graphs'!$AB$6:$AB$9</c:f>
              <c:numCache>
                <c:formatCode>0%</c:formatCode>
                <c:ptCount val="4"/>
                <c:pt idx="0">
                  <c:v>0.162335232</c:v>
                </c:pt>
                <c:pt idx="1">
                  <c:v>0.34712901600000001</c:v>
                </c:pt>
                <c:pt idx="2">
                  <c:v>0.40300313500000001</c:v>
                </c:pt>
                <c:pt idx="3">
                  <c:v>0.41012604400000002</c:v>
                </c:pt>
              </c:numCache>
            </c:numRef>
          </c:val>
          <c:extLst>
            <c:ext xmlns:c16="http://schemas.microsoft.com/office/drawing/2014/chart" uri="{C3380CC4-5D6E-409C-BE32-E72D297353CC}">
              <c16:uniqueId val="{00000001-6966-48EB-9250-D41E30257A96}"/>
            </c:ext>
          </c:extLst>
        </c:ser>
        <c:dLbls>
          <c:dLblPos val="inEnd"/>
          <c:showLegendKey val="0"/>
          <c:showVal val="1"/>
          <c:showCatName val="0"/>
          <c:showSerName val="0"/>
          <c:showPercent val="0"/>
          <c:showBubbleSize val="0"/>
        </c:dLbls>
        <c:gapWidth val="65"/>
        <c:axId val="101436447"/>
        <c:axId val="1914255135"/>
      </c:barChart>
      <c:catAx>
        <c:axId val="10143644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50" b="1" i="0" u="none" strike="noStrike" kern="1200" cap="none" baseline="0">
                <a:solidFill>
                  <a:schemeClr val="dk1">
                    <a:lumMod val="75000"/>
                    <a:lumOff val="25000"/>
                  </a:schemeClr>
                </a:solidFill>
                <a:latin typeface="+mn-lt"/>
                <a:ea typeface="+mn-ea"/>
                <a:cs typeface="+mn-cs"/>
              </a:defRPr>
            </a:pPr>
            <a:endParaRPr lang="en-US"/>
          </a:p>
        </c:txPr>
        <c:crossAx val="1914255135"/>
        <c:crosses val="autoZero"/>
        <c:auto val="1"/>
        <c:lblAlgn val="ctr"/>
        <c:lblOffset val="100"/>
        <c:noMultiLvlLbl val="0"/>
      </c:catAx>
      <c:valAx>
        <c:axId val="191425513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01436447"/>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050" b="1"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Results!$E$222</c:f>
              <c:strCache>
                <c:ptCount val="1"/>
                <c:pt idx="0">
                  <c:v>Graduated</c:v>
                </c:pt>
              </c:strCache>
            </c:strRef>
          </c:tx>
          <c:spPr>
            <a:solidFill>
              <a:schemeClr val="bg2">
                <a:lumMod val="60000"/>
                <a:lumOff val="4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Results!$D$223:$D$226</c:f>
              <c:strCache>
                <c:ptCount val="4"/>
                <c:pt idx="0">
                  <c:v>6 Months</c:v>
                </c:pt>
                <c:pt idx="1">
                  <c:v>12 Months</c:v>
                </c:pt>
                <c:pt idx="2">
                  <c:v>18 Months</c:v>
                </c:pt>
                <c:pt idx="3">
                  <c:v>24 Months</c:v>
                </c:pt>
              </c:strCache>
            </c:strRef>
          </c:cat>
          <c:val>
            <c:numRef>
              <c:f>Results!$E$223:$E$226</c:f>
              <c:numCache>
                <c:formatCode>0%</c:formatCode>
                <c:ptCount val="4"/>
                <c:pt idx="0">
                  <c:v>0.08</c:v>
                </c:pt>
                <c:pt idx="1">
                  <c:v>0.09</c:v>
                </c:pt>
                <c:pt idx="2">
                  <c:v>0.13</c:v>
                </c:pt>
                <c:pt idx="3">
                  <c:v>0.08</c:v>
                </c:pt>
              </c:numCache>
            </c:numRef>
          </c:val>
          <c:extLst>
            <c:ext xmlns:c16="http://schemas.microsoft.com/office/drawing/2014/chart" uri="{C3380CC4-5D6E-409C-BE32-E72D297353CC}">
              <c16:uniqueId val="{00000000-D236-45FE-9326-74BE73877E67}"/>
            </c:ext>
          </c:extLst>
        </c:ser>
        <c:ser>
          <c:idx val="1"/>
          <c:order val="1"/>
          <c:tx>
            <c:strRef>
              <c:f>Results!$F$222</c:f>
              <c:strCache>
                <c:ptCount val="1"/>
                <c:pt idx="0">
                  <c:v>Expelled/Withdrew</c:v>
                </c:pt>
              </c:strCache>
            </c:strRef>
          </c:tx>
          <c:spPr>
            <a:solidFill>
              <a:schemeClr val="accent5">
                <a:lumMod val="7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Results!$D$223:$D$226</c:f>
              <c:strCache>
                <c:ptCount val="4"/>
                <c:pt idx="0">
                  <c:v>6 Months</c:v>
                </c:pt>
                <c:pt idx="1">
                  <c:v>12 Months</c:v>
                </c:pt>
                <c:pt idx="2">
                  <c:v>18 Months</c:v>
                </c:pt>
                <c:pt idx="3">
                  <c:v>24 Months</c:v>
                </c:pt>
              </c:strCache>
            </c:strRef>
          </c:cat>
          <c:val>
            <c:numRef>
              <c:f>Results!$F$223:$F$226</c:f>
              <c:numCache>
                <c:formatCode>0%</c:formatCode>
                <c:ptCount val="4"/>
                <c:pt idx="0">
                  <c:v>0.06</c:v>
                </c:pt>
                <c:pt idx="1">
                  <c:v>0.12</c:v>
                </c:pt>
                <c:pt idx="2">
                  <c:v>0.18</c:v>
                </c:pt>
                <c:pt idx="3">
                  <c:v>0.06</c:v>
                </c:pt>
              </c:numCache>
            </c:numRef>
          </c:val>
          <c:extLst>
            <c:ext xmlns:c16="http://schemas.microsoft.com/office/drawing/2014/chart" uri="{C3380CC4-5D6E-409C-BE32-E72D297353CC}">
              <c16:uniqueId val="{00000001-D236-45FE-9326-74BE73877E67}"/>
            </c:ext>
          </c:extLst>
        </c:ser>
        <c:dLbls>
          <c:dLblPos val="inEnd"/>
          <c:showLegendKey val="0"/>
          <c:showVal val="1"/>
          <c:showCatName val="0"/>
          <c:showSerName val="0"/>
          <c:showPercent val="0"/>
          <c:showBubbleSize val="0"/>
        </c:dLbls>
        <c:gapWidth val="65"/>
        <c:axId val="637698328"/>
        <c:axId val="637698000"/>
      </c:barChart>
      <c:catAx>
        <c:axId val="6376983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50" b="1" i="0" u="none" strike="noStrike" kern="1200" cap="none" baseline="0">
                <a:solidFill>
                  <a:schemeClr val="dk1">
                    <a:lumMod val="75000"/>
                    <a:lumOff val="25000"/>
                  </a:schemeClr>
                </a:solidFill>
                <a:latin typeface="+mn-lt"/>
                <a:ea typeface="+mn-ea"/>
                <a:cs typeface="+mn-cs"/>
              </a:defRPr>
            </a:pPr>
            <a:endParaRPr lang="en-US"/>
          </a:p>
        </c:txPr>
        <c:crossAx val="637698000"/>
        <c:crosses val="autoZero"/>
        <c:auto val="1"/>
        <c:lblAlgn val="ctr"/>
        <c:lblOffset val="100"/>
        <c:noMultiLvlLbl val="0"/>
      </c:catAx>
      <c:valAx>
        <c:axId val="63769800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63769832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05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Results!$E$222</c:f>
              <c:strCache>
                <c:ptCount val="1"/>
                <c:pt idx="0">
                  <c:v>Graduated</c:v>
                </c:pt>
              </c:strCache>
            </c:strRef>
          </c:tx>
          <c:spPr>
            <a:solidFill>
              <a:schemeClr val="bg2">
                <a:lumMod val="60000"/>
                <a:lumOff val="4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Results!$D$223:$D$226</c:f>
              <c:strCache>
                <c:ptCount val="4"/>
                <c:pt idx="0">
                  <c:v>6 Months</c:v>
                </c:pt>
                <c:pt idx="1">
                  <c:v>12 Months</c:v>
                </c:pt>
                <c:pt idx="2">
                  <c:v>18 Months</c:v>
                </c:pt>
                <c:pt idx="3">
                  <c:v>24 Months</c:v>
                </c:pt>
              </c:strCache>
            </c:strRef>
          </c:cat>
          <c:val>
            <c:numRef>
              <c:f>Results!$E$223:$E$226</c:f>
              <c:numCache>
                <c:formatCode>0%</c:formatCode>
                <c:ptCount val="4"/>
                <c:pt idx="0">
                  <c:v>0.08</c:v>
                </c:pt>
                <c:pt idx="1">
                  <c:v>0.09</c:v>
                </c:pt>
                <c:pt idx="2">
                  <c:v>0.13</c:v>
                </c:pt>
                <c:pt idx="3">
                  <c:v>0.08</c:v>
                </c:pt>
              </c:numCache>
            </c:numRef>
          </c:val>
          <c:extLst>
            <c:ext xmlns:c16="http://schemas.microsoft.com/office/drawing/2014/chart" uri="{C3380CC4-5D6E-409C-BE32-E72D297353CC}">
              <c16:uniqueId val="{00000000-6854-4BAD-98C7-15DE46B36BA6}"/>
            </c:ext>
          </c:extLst>
        </c:ser>
        <c:ser>
          <c:idx val="1"/>
          <c:order val="1"/>
          <c:tx>
            <c:strRef>
              <c:f>Results!$F$222</c:f>
              <c:strCache>
                <c:ptCount val="1"/>
                <c:pt idx="0">
                  <c:v>Expelled/Withdrew</c:v>
                </c:pt>
              </c:strCache>
            </c:strRef>
          </c:tx>
          <c:spPr>
            <a:solidFill>
              <a:schemeClr val="accent5">
                <a:lumMod val="7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Results!$D$223:$D$226</c:f>
              <c:strCache>
                <c:ptCount val="4"/>
                <c:pt idx="0">
                  <c:v>6 Months</c:v>
                </c:pt>
                <c:pt idx="1">
                  <c:v>12 Months</c:v>
                </c:pt>
                <c:pt idx="2">
                  <c:v>18 Months</c:v>
                </c:pt>
                <c:pt idx="3">
                  <c:v>24 Months</c:v>
                </c:pt>
              </c:strCache>
            </c:strRef>
          </c:cat>
          <c:val>
            <c:numRef>
              <c:f>Results!$F$223:$F$226</c:f>
              <c:numCache>
                <c:formatCode>0%</c:formatCode>
                <c:ptCount val="4"/>
                <c:pt idx="0">
                  <c:v>0.06</c:v>
                </c:pt>
                <c:pt idx="1">
                  <c:v>0.12</c:v>
                </c:pt>
                <c:pt idx="2">
                  <c:v>0.18</c:v>
                </c:pt>
                <c:pt idx="3">
                  <c:v>0.06</c:v>
                </c:pt>
              </c:numCache>
            </c:numRef>
          </c:val>
          <c:extLst>
            <c:ext xmlns:c16="http://schemas.microsoft.com/office/drawing/2014/chart" uri="{C3380CC4-5D6E-409C-BE32-E72D297353CC}">
              <c16:uniqueId val="{00000001-6854-4BAD-98C7-15DE46B36BA6}"/>
            </c:ext>
          </c:extLst>
        </c:ser>
        <c:ser>
          <c:idx val="2"/>
          <c:order val="2"/>
          <c:tx>
            <c:strRef>
              <c:f>Results!$G$222</c:f>
              <c:strCache>
                <c:ptCount val="1"/>
                <c:pt idx="0">
                  <c:v>Comparison</c:v>
                </c:pt>
              </c:strCache>
            </c:strRef>
          </c:tx>
          <c:spPr>
            <a:solidFill>
              <a:schemeClr val="tx2">
                <a:lumMod val="1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Results!$D$223:$D$226</c:f>
              <c:strCache>
                <c:ptCount val="4"/>
                <c:pt idx="0">
                  <c:v>6 Months</c:v>
                </c:pt>
                <c:pt idx="1">
                  <c:v>12 Months</c:v>
                </c:pt>
                <c:pt idx="2">
                  <c:v>18 Months</c:v>
                </c:pt>
                <c:pt idx="3">
                  <c:v>24 Months</c:v>
                </c:pt>
              </c:strCache>
            </c:strRef>
          </c:cat>
          <c:val>
            <c:numRef>
              <c:f>Results!$G$223:$G$226</c:f>
              <c:numCache>
                <c:formatCode>0%</c:formatCode>
                <c:ptCount val="4"/>
                <c:pt idx="0">
                  <c:v>0.16</c:v>
                </c:pt>
                <c:pt idx="1">
                  <c:v>0.35</c:v>
                </c:pt>
                <c:pt idx="2">
                  <c:v>0.4</c:v>
                </c:pt>
                <c:pt idx="3">
                  <c:v>0.41</c:v>
                </c:pt>
              </c:numCache>
            </c:numRef>
          </c:val>
          <c:extLst>
            <c:ext xmlns:c16="http://schemas.microsoft.com/office/drawing/2014/chart" uri="{C3380CC4-5D6E-409C-BE32-E72D297353CC}">
              <c16:uniqueId val="{00000002-6854-4BAD-98C7-15DE46B36BA6}"/>
            </c:ext>
          </c:extLst>
        </c:ser>
        <c:dLbls>
          <c:dLblPos val="inEnd"/>
          <c:showLegendKey val="0"/>
          <c:showVal val="1"/>
          <c:showCatName val="0"/>
          <c:showSerName val="0"/>
          <c:showPercent val="0"/>
          <c:showBubbleSize val="0"/>
        </c:dLbls>
        <c:gapWidth val="65"/>
        <c:axId val="474147624"/>
        <c:axId val="474147296"/>
      </c:barChart>
      <c:catAx>
        <c:axId val="4741476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none" baseline="0">
                <a:solidFill>
                  <a:schemeClr val="dk1">
                    <a:lumMod val="75000"/>
                    <a:lumOff val="25000"/>
                  </a:schemeClr>
                </a:solidFill>
                <a:latin typeface="+mn-lt"/>
                <a:ea typeface="+mn-ea"/>
                <a:cs typeface="+mn-cs"/>
              </a:defRPr>
            </a:pPr>
            <a:endParaRPr lang="en-US"/>
          </a:p>
        </c:txPr>
        <c:crossAx val="474147296"/>
        <c:crosses val="autoZero"/>
        <c:auto val="1"/>
        <c:lblAlgn val="ctr"/>
        <c:lblOffset val="100"/>
        <c:noMultiLvlLbl val="0"/>
      </c:catAx>
      <c:valAx>
        <c:axId val="47414729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47414762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29920653549376"/>
          <c:y val="9.4804010938924335E-2"/>
          <c:w val="0.67940186636751687"/>
          <c:h val="0.80597563864225263"/>
        </c:manualLayout>
      </c:layout>
      <c:barChart>
        <c:barDir val="bar"/>
        <c:grouping val="clustered"/>
        <c:varyColors val="0"/>
        <c:ser>
          <c:idx val="0"/>
          <c:order val="0"/>
          <c:tx>
            <c:strRef>
              <c:f>'comp group recidivism by priors'!$J$58</c:f>
              <c:strCache>
                <c:ptCount val="1"/>
                <c:pt idx="0">
                  <c:v>Prison</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'comp group recidivism by priors'!$I$59:$I$62</c:f>
              <c:strCache>
                <c:ptCount val="4"/>
                <c:pt idx="0">
                  <c:v>Convictions by 6 Months</c:v>
                </c:pt>
                <c:pt idx="1">
                  <c:v>Convictions by 12 Months</c:v>
                </c:pt>
                <c:pt idx="2">
                  <c:v>Convictions by 18 Months</c:v>
                </c:pt>
                <c:pt idx="3">
                  <c:v>Convictions by 24 Months</c:v>
                </c:pt>
              </c:strCache>
            </c:strRef>
          </c:cat>
          <c:val>
            <c:numRef>
              <c:f>'comp group recidivism by priors'!$J$59:$J$62</c:f>
              <c:numCache>
                <c:formatCode>0%</c:formatCode>
                <c:ptCount val="4"/>
                <c:pt idx="0">
                  <c:v>0.18073418500830599</c:v>
                </c:pt>
                <c:pt idx="1">
                  <c:v>0.25389486869973199</c:v>
                </c:pt>
                <c:pt idx="2">
                  <c:v>0.57723208732353604</c:v>
                </c:pt>
                <c:pt idx="3">
                  <c:v>0.77075308386584396</c:v>
                </c:pt>
              </c:numCache>
            </c:numRef>
          </c:val>
          <c:extLst>
            <c:ext xmlns:c16="http://schemas.microsoft.com/office/drawing/2014/chart" uri="{C3380CC4-5D6E-409C-BE32-E72D297353CC}">
              <c16:uniqueId val="{00000000-D3FE-46DD-A432-E3953ADD2C26}"/>
            </c:ext>
          </c:extLst>
        </c:ser>
        <c:ser>
          <c:idx val="1"/>
          <c:order val="1"/>
          <c:tx>
            <c:strRef>
              <c:f>'comp group recidivism by priors'!$K$58</c:f>
              <c:strCache>
                <c:ptCount val="1"/>
                <c:pt idx="0">
                  <c:v>Probation</c:v>
                </c:pt>
              </c:strCache>
            </c:strRef>
          </c:tx>
          <c:spPr>
            <a:gradFill rotWithShape="1">
              <a:gsLst>
                <a:gs pos="0">
                  <a:schemeClr val="accent4">
                    <a:tint val="94000"/>
                    <a:satMod val="103000"/>
                    <a:lumMod val="102000"/>
                  </a:schemeClr>
                </a:gs>
                <a:gs pos="50000">
                  <a:schemeClr val="accent4">
                    <a:shade val="100000"/>
                    <a:satMod val="110000"/>
                    <a:lumMod val="100000"/>
                  </a:schemeClr>
                </a:gs>
                <a:gs pos="100000">
                  <a:schemeClr val="accent4">
                    <a:shade val="78000"/>
                    <a:satMod val="120000"/>
                    <a:lumMod val="99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'comp group recidivism by priors'!$I$59:$I$62</c:f>
              <c:strCache>
                <c:ptCount val="4"/>
                <c:pt idx="0">
                  <c:v>Convictions by 6 Months</c:v>
                </c:pt>
                <c:pt idx="1">
                  <c:v>Convictions by 12 Months</c:v>
                </c:pt>
                <c:pt idx="2">
                  <c:v>Convictions by 18 Months</c:v>
                </c:pt>
                <c:pt idx="3">
                  <c:v>Convictions by 24 Months</c:v>
                </c:pt>
              </c:strCache>
            </c:strRef>
          </c:cat>
          <c:val>
            <c:numRef>
              <c:f>'comp group recidivism by priors'!$K$59:$K$62</c:f>
              <c:numCache>
                <c:formatCode>0%</c:formatCode>
                <c:ptCount val="4"/>
                <c:pt idx="0">
                  <c:v>0.103681926136951</c:v>
                </c:pt>
                <c:pt idx="1">
                  <c:v>0.377302099266208</c:v>
                </c:pt>
                <c:pt idx="2">
                  <c:v>0.42769946975621298</c:v>
                </c:pt>
                <c:pt idx="3">
                  <c:v>0.52303755688646003</c:v>
                </c:pt>
              </c:numCache>
            </c:numRef>
          </c:val>
          <c:extLst>
            <c:ext xmlns:c16="http://schemas.microsoft.com/office/drawing/2014/chart" uri="{C3380CC4-5D6E-409C-BE32-E72D297353CC}">
              <c16:uniqueId val="{00000001-D3FE-46DD-A432-E3953ADD2C26}"/>
            </c:ext>
          </c:extLst>
        </c:ser>
        <c:ser>
          <c:idx val="2"/>
          <c:order val="2"/>
          <c:tx>
            <c:strRef>
              <c:f>'comp group recidivism by priors'!$L$58</c:f>
              <c:strCache>
                <c:ptCount val="1"/>
                <c:pt idx="0">
                  <c:v>Jail</c:v>
                </c:pt>
              </c:strCache>
            </c:strRef>
          </c:tx>
          <c:spPr>
            <a:gradFill rotWithShape="1">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'comp group recidivism by priors'!$I$59:$I$62</c:f>
              <c:strCache>
                <c:ptCount val="4"/>
                <c:pt idx="0">
                  <c:v>Convictions by 6 Months</c:v>
                </c:pt>
                <c:pt idx="1">
                  <c:v>Convictions by 12 Months</c:v>
                </c:pt>
                <c:pt idx="2">
                  <c:v>Convictions by 18 Months</c:v>
                </c:pt>
                <c:pt idx="3">
                  <c:v>Convictions by 24 Months</c:v>
                </c:pt>
              </c:strCache>
            </c:strRef>
          </c:cat>
          <c:val>
            <c:numRef>
              <c:f>'comp group recidivism by priors'!$L$59:$L$62</c:f>
              <c:numCache>
                <c:formatCode>0%</c:formatCode>
                <c:ptCount val="4"/>
                <c:pt idx="0">
                  <c:v>9.4069609122700404E-2</c:v>
                </c:pt>
                <c:pt idx="1">
                  <c:v>0.154668217800396</c:v>
                </c:pt>
                <c:pt idx="2">
                  <c:v>0.20357481463586399</c:v>
                </c:pt>
                <c:pt idx="3">
                  <c:v>0.582790234991439</c:v>
                </c:pt>
              </c:numCache>
            </c:numRef>
          </c:val>
          <c:extLst>
            <c:ext xmlns:c16="http://schemas.microsoft.com/office/drawing/2014/chart" uri="{C3380CC4-5D6E-409C-BE32-E72D297353CC}">
              <c16:uniqueId val="{00000002-D3FE-46DD-A432-E3953ADD2C26}"/>
            </c:ext>
          </c:extLst>
        </c:ser>
        <c:dLbls>
          <c:showLegendKey val="0"/>
          <c:showVal val="0"/>
          <c:showCatName val="0"/>
          <c:showSerName val="0"/>
          <c:showPercent val="0"/>
          <c:showBubbleSize val="0"/>
        </c:dLbls>
        <c:gapWidth val="115"/>
        <c:overlap val="-20"/>
        <c:axId val="576113728"/>
        <c:axId val="576120616"/>
      </c:barChart>
      <c:catAx>
        <c:axId val="576113728"/>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76120616"/>
        <c:crosses val="autoZero"/>
        <c:auto val="1"/>
        <c:lblAlgn val="ctr"/>
        <c:lblOffset val="100"/>
        <c:noMultiLvlLbl val="0"/>
      </c:catAx>
      <c:valAx>
        <c:axId val="576120616"/>
        <c:scaling>
          <c:orientation val="minMax"/>
        </c:scaling>
        <c:delete val="0"/>
        <c:axPos val="b"/>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76113728"/>
        <c:crosses val="autoZero"/>
        <c:crossBetween val="between"/>
      </c:valAx>
      <c:spPr>
        <a:noFill/>
        <a:ln>
          <a:noFill/>
        </a:ln>
        <a:effectLst/>
      </c:spPr>
    </c:plotArea>
    <c:legend>
      <c:legendPos val="b"/>
      <c:layout>
        <c:manualLayout>
          <c:xMode val="edge"/>
          <c:yMode val="edge"/>
          <c:x val="0.75467861048437079"/>
          <c:y val="0.51544959265189116"/>
          <c:w val="0.24532138951562923"/>
          <c:h val="5.847043627532295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1"/>
          <c:tx>
            <c:strRef>
              <c:f>Results!$M$290</c:f>
              <c:strCache>
                <c:ptCount val="1"/>
                <c:pt idx="0">
                  <c:v>Rates of Death Due to Drugs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Results!$K$291:$K$292</c:f>
              <c:strCache>
                <c:ptCount val="2"/>
                <c:pt idx="0">
                  <c:v>Treatment Group</c:v>
                </c:pt>
                <c:pt idx="1">
                  <c:v>Comparison Group </c:v>
                </c:pt>
              </c:strCache>
            </c:strRef>
          </c:cat>
          <c:val>
            <c:numRef>
              <c:f>Results!$M$291:$M$292</c:f>
              <c:numCache>
                <c:formatCode>0.0%</c:formatCode>
                <c:ptCount val="2"/>
                <c:pt idx="0">
                  <c:v>1.9E-2</c:v>
                </c:pt>
                <c:pt idx="1">
                  <c:v>2.4E-2</c:v>
                </c:pt>
              </c:numCache>
            </c:numRef>
          </c:val>
          <c:extLst>
            <c:ext xmlns:c16="http://schemas.microsoft.com/office/drawing/2014/chart" uri="{C3380CC4-5D6E-409C-BE32-E72D297353CC}">
              <c16:uniqueId val="{00000000-3192-4C2B-BFF1-06C4C37F5386}"/>
            </c:ext>
          </c:extLst>
        </c:ser>
        <c:dLbls>
          <c:dLblPos val="inEnd"/>
          <c:showLegendKey val="0"/>
          <c:showVal val="1"/>
          <c:showCatName val="0"/>
          <c:showSerName val="0"/>
          <c:showPercent val="0"/>
          <c:showBubbleSize val="0"/>
        </c:dLbls>
        <c:gapWidth val="65"/>
        <c:axId val="404626848"/>
        <c:axId val="404624224"/>
        <c:extLst>
          <c:ext xmlns:c15="http://schemas.microsoft.com/office/drawing/2012/chart" uri="{02D57815-91ED-43cb-92C2-25804820EDAC}">
            <c15:filteredBarSeries>
              <c15:ser>
                <c:idx val="0"/>
                <c:order val="0"/>
                <c:tx>
                  <c:strRef>
                    <c:extLst>
                      <c:ext uri="{02D57815-91ED-43cb-92C2-25804820EDAC}">
                        <c15:formulaRef>
                          <c15:sqref>Results!$L$290</c15:sqref>
                        </c15:formulaRef>
                      </c:ext>
                    </c:extLst>
                    <c:strCache>
                      <c:ptCount val="1"/>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Results!$K$291:$K$292</c15:sqref>
                        </c15:formulaRef>
                      </c:ext>
                    </c:extLst>
                    <c:strCache>
                      <c:ptCount val="2"/>
                      <c:pt idx="0">
                        <c:v>Treatment Group</c:v>
                      </c:pt>
                      <c:pt idx="1">
                        <c:v>Comparison Group </c:v>
                      </c:pt>
                    </c:strCache>
                  </c:strRef>
                </c:cat>
                <c:val>
                  <c:numRef>
                    <c:extLst>
                      <c:ext uri="{02D57815-91ED-43cb-92C2-25804820EDAC}">
                        <c15:formulaRef>
                          <c15:sqref>Results!$L$291:$L$292</c15:sqref>
                        </c15:formulaRef>
                      </c:ext>
                    </c:extLst>
                    <c:numCache>
                      <c:formatCode>General</c:formatCode>
                      <c:ptCount val="2"/>
                    </c:numCache>
                  </c:numRef>
                </c:val>
                <c:extLst>
                  <c:ext xmlns:c16="http://schemas.microsoft.com/office/drawing/2014/chart" uri="{C3380CC4-5D6E-409C-BE32-E72D297353CC}">
                    <c16:uniqueId val="{00000001-3192-4C2B-BFF1-06C4C37F5386}"/>
                  </c:ext>
                </c:extLst>
              </c15:ser>
            </c15:filteredBarSeries>
          </c:ext>
        </c:extLst>
      </c:barChart>
      <c:catAx>
        <c:axId val="40462684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none" baseline="0">
                <a:solidFill>
                  <a:schemeClr val="dk1">
                    <a:lumMod val="75000"/>
                    <a:lumOff val="25000"/>
                  </a:schemeClr>
                </a:solidFill>
                <a:latin typeface="+mn-lt"/>
                <a:ea typeface="+mn-ea"/>
                <a:cs typeface="+mn-cs"/>
              </a:defRPr>
            </a:pPr>
            <a:endParaRPr lang="en-US"/>
          </a:p>
        </c:txPr>
        <c:crossAx val="404624224"/>
        <c:crosses val="autoZero"/>
        <c:auto val="1"/>
        <c:lblAlgn val="ctr"/>
        <c:lblOffset val="100"/>
        <c:noMultiLvlLbl val="0"/>
      </c:catAx>
      <c:valAx>
        <c:axId val="40462422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crossAx val="40462684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389989840810369E-2"/>
          <c:y val="2.1390652964434542E-2"/>
          <c:w val="0.88149841843812982"/>
          <c:h val="0.79808401402212858"/>
        </c:manualLayout>
      </c:layout>
      <c:barChart>
        <c:barDir val="col"/>
        <c:grouping val="clustered"/>
        <c:varyColors val="0"/>
        <c:ser>
          <c:idx val="0"/>
          <c:order val="0"/>
          <c:tx>
            <c:strRef>
              <c:f>Results!$D$118</c:f>
              <c:strCache>
                <c:ptCount val="1"/>
                <c:pt idx="0">
                  <c:v>Referrals</c:v>
                </c:pt>
              </c:strCache>
            </c:strRef>
          </c:tx>
          <c:spPr>
            <a:gradFill rotWithShape="1">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a:noFill/>
            </a:ln>
            <a:effectLst>
              <a:outerShdw blurRad="57150" dist="19050" dir="5400000" algn="ctr" rotWithShape="0">
                <a:srgbClr val="000000">
                  <a:alpha val="63000"/>
                </a:srgbClr>
              </a:outerShdw>
            </a:effectLst>
          </c:spPr>
          <c:invertIfNegative val="0"/>
          <c:cat>
            <c:numRef>
              <c:f>Results!$E$117:$L$117</c:f>
              <c:numCache>
                <c:formatCode>General</c:formatCode>
                <c:ptCount val="8"/>
                <c:pt idx="0">
                  <c:v>2012</c:v>
                </c:pt>
                <c:pt idx="1">
                  <c:v>2013</c:v>
                </c:pt>
                <c:pt idx="2">
                  <c:v>2014</c:v>
                </c:pt>
                <c:pt idx="3">
                  <c:v>2015</c:v>
                </c:pt>
                <c:pt idx="4">
                  <c:v>2016</c:v>
                </c:pt>
                <c:pt idx="5">
                  <c:v>2017</c:v>
                </c:pt>
                <c:pt idx="6">
                  <c:v>2018</c:v>
                </c:pt>
                <c:pt idx="7">
                  <c:v>2019</c:v>
                </c:pt>
              </c:numCache>
            </c:numRef>
          </c:cat>
          <c:val>
            <c:numRef>
              <c:f>Results!$E$118:$L$118</c:f>
              <c:numCache>
                <c:formatCode>General</c:formatCode>
                <c:ptCount val="8"/>
                <c:pt idx="0">
                  <c:v>227</c:v>
                </c:pt>
                <c:pt idx="1">
                  <c:v>275</c:v>
                </c:pt>
                <c:pt idx="2">
                  <c:v>288</c:v>
                </c:pt>
                <c:pt idx="3">
                  <c:v>308</c:v>
                </c:pt>
                <c:pt idx="4">
                  <c:v>262</c:v>
                </c:pt>
                <c:pt idx="5">
                  <c:v>294</c:v>
                </c:pt>
                <c:pt idx="6">
                  <c:v>230</c:v>
                </c:pt>
                <c:pt idx="7">
                  <c:v>170</c:v>
                </c:pt>
              </c:numCache>
            </c:numRef>
          </c:val>
          <c:extLst>
            <c:ext xmlns:c16="http://schemas.microsoft.com/office/drawing/2014/chart" uri="{C3380CC4-5D6E-409C-BE32-E72D297353CC}">
              <c16:uniqueId val="{00000000-CB04-4B4B-98D5-EEF0E8C4937F}"/>
            </c:ext>
          </c:extLst>
        </c:ser>
        <c:ser>
          <c:idx val="1"/>
          <c:order val="1"/>
          <c:tx>
            <c:strRef>
              <c:f>Results!$D$119</c:f>
              <c:strCache>
                <c:ptCount val="1"/>
                <c:pt idx="0">
                  <c:v>Admissions</c:v>
                </c:pt>
              </c:strCache>
            </c:strRef>
          </c:tx>
          <c:spPr>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a:noFill/>
            </a:ln>
            <a:effectLst>
              <a:outerShdw blurRad="57150" dist="19050" dir="5400000" algn="ctr" rotWithShape="0">
                <a:srgbClr val="000000">
                  <a:alpha val="63000"/>
                </a:srgbClr>
              </a:outerShdw>
            </a:effectLst>
          </c:spPr>
          <c:invertIfNegative val="0"/>
          <c:cat>
            <c:numRef>
              <c:f>Results!$E$117:$L$117</c:f>
              <c:numCache>
                <c:formatCode>General</c:formatCode>
                <c:ptCount val="8"/>
                <c:pt idx="0">
                  <c:v>2012</c:v>
                </c:pt>
                <c:pt idx="1">
                  <c:v>2013</c:v>
                </c:pt>
                <c:pt idx="2">
                  <c:v>2014</c:v>
                </c:pt>
                <c:pt idx="3">
                  <c:v>2015</c:v>
                </c:pt>
                <c:pt idx="4">
                  <c:v>2016</c:v>
                </c:pt>
                <c:pt idx="5">
                  <c:v>2017</c:v>
                </c:pt>
                <c:pt idx="6">
                  <c:v>2018</c:v>
                </c:pt>
                <c:pt idx="7">
                  <c:v>2019</c:v>
                </c:pt>
              </c:numCache>
            </c:numRef>
          </c:cat>
          <c:val>
            <c:numRef>
              <c:f>Results!$E$119:$L$119</c:f>
              <c:numCache>
                <c:formatCode>General</c:formatCode>
                <c:ptCount val="8"/>
                <c:pt idx="0">
                  <c:v>93</c:v>
                </c:pt>
                <c:pt idx="1">
                  <c:v>110</c:v>
                </c:pt>
                <c:pt idx="2">
                  <c:v>85</c:v>
                </c:pt>
                <c:pt idx="3">
                  <c:v>139</c:v>
                </c:pt>
                <c:pt idx="4">
                  <c:v>128</c:v>
                </c:pt>
                <c:pt idx="5">
                  <c:v>125</c:v>
                </c:pt>
                <c:pt idx="6">
                  <c:v>134</c:v>
                </c:pt>
                <c:pt idx="7">
                  <c:v>80</c:v>
                </c:pt>
              </c:numCache>
            </c:numRef>
          </c:val>
          <c:extLst>
            <c:ext xmlns:c16="http://schemas.microsoft.com/office/drawing/2014/chart" uri="{C3380CC4-5D6E-409C-BE32-E72D297353CC}">
              <c16:uniqueId val="{00000001-CB04-4B4B-98D5-EEF0E8C4937F}"/>
            </c:ext>
          </c:extLst>
        </c:ser>
        <c:dLbls>
          <c:showLegendKey val="0"/>
          <c:showVal val="0"/>
          <c:showCatName val="0"/>
          <c:showSerName val="0"/>
          <c:showPercent val="0"/>
          <c:showBubbleSize val="0"/>
        </c:dLbls>
        <c:gapWidth val="219"/>
        <c:overlap val="-27"/>
        <c:axId val="585607856"/>
        <c:axId val="585606544"/>
      </c:barChart>
      <c:lineChart>
        <c:grouping val="standard"/>
        <c:varyColors val="0"/>
        <c:ser>
          <c:idx val="2"/>
          <c:order val="2"/>
          <c:tx>
            <c:strRef>
              <c:f>Results!$D$120</c:f>
              <c:strCache>
                <c:ptCount val="1"/>
                <c:pt idx="0">
                  <c:v>Admission Rate</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dLbl>
              <c:idx val="0"/>
              <c:layout>
                <c:manualLayout>
                  <c:x val="-1.3888888888888888E-2"/>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04-4B4B-98D5-EEF0E8C4937F}"/>
                </c:ext>
              </c:extLst>
            </c:dLbl>
            <c:dLbl>
              <c:idx val="1"/>
              <c:layout>
                <c:manualLayout>
                  <c:x val="-2.4999999999999974E-2"/>
                  <c:y val="1.8518518518518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04-4B4B-98D5-EEF0E8C4937F}"/>
                </c:ext>
              </c:extLst>
            </c:dLbl>
            <c:dLbl>
              <c:idx val="2"/>
              <c:layout>
                <c:manualLayout>
                  <c:x val="-8.3333333333333332E-3"/>
                  <c:y val="-9.25925925925934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B04-4B4B-98D5-EEF0E8C4937F}"/>
                </c:ext>
              </c:extLst>
            </c:dLbl>
            <c:dLbl>
              <c:idx val="3"/>
              <c:layout>
                <c:manualLayout>
                  <c:x val="-2.777777777777777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B04-4B4B-98D5-EEF0E8C4937F}"/>
                </c:ext>
              </c:extLst>
            </c:dLbl>
            <c:dLbl>
              <c:idx val="4"/>
              <c:layout>
                <c:manualLayout>
                  <c:x val="-2.5000000000000102E-2"/>
                  <c:y val="-4.243778136006664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B04-4B4B-98D5-EEF0E8C4937F}"/>
                </c:ext>
              </c:extLst>
            </c:dLbl>
            <c:dLbl>
              <c:idx val="5"/>
              <c:layout>
                <c:manualLayout>
                  <c:x val="-1.666666666666666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B04-4B4B-98D5-EEF0E8C4937F}"/>
                </c:ext>
              </c:extLst>
            </c:dLbl>
            <c:dLbl>
              <c:idx val="6"/>
              <c:layout>
                <c:manualLayout>
                  <c:x val="-3.8888888888888994E-2"/>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B04-4B4B-98D5-EEF0E8C4937F}"/>
                </c:ext>
              </c:extLst>
            </c:dLbl>
            <c:dLbl>
              <c:idx val="7"/>
              <c:layout>
                <c:manualLayout>
                  <c:x val="-4.1666666666666768E-2"/>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B04-4B4B-98D5-EEF0E8C4937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Results!$E$117:$L$117</c:f>
              <c:numCache>
                <c:formatCode>General</c:formatCode>
                <c:ptCount val="8"/>
                <c:pt idx="0">
                  <c:v>2012</c:v>
                </c:pt>
                <c:pt idx="1">
                  <c:v>2013</c:v>
                </c:pt>
                <c:pt idx="2">
                  <c:v>2014</c:v>
                </c:pt>
                <c:pt idx="3">
                  <c:v>2015</c:v>
                </c:pt>
                <c:pt idx="4">
                  <c:v>2016</c:v>
                </c:pt>
                <c:pt idx="5">
                  <c:v>2017</c:v>
                </c:pt>
                <c:pt idx="6">
                  <c:v>2018</c:v>
                </c:pt>
                <c:pt idx="7">
                  <c:v>2019</c:v>
                </c:pt>
              </c:numCache>
            </c:numRef>
          </c:cat>
          <c:val>
            <c:numRef>
              <c:f>Results!$E$120:$L$120</c:f>
              <c:numCache>
                <c:formatCode>0%</c:formatCode>
                <c:ptCount val="8"/>
                <c:pt idx="0">
                  <c:v>0.41</c:v>
                </c:pt>
                <c:pt idx="1">
                  <c:v>0.4</c:v>
                </c:pt>
                <c:pt idx="2">
                  <c:v>0.3</c:v>
                </c:pt>
                <c:pt idx="3">
                  <c:v>0.45</c:v>
                </c:pt>
                <c:pt idx="4">
                  <c:v>0.48899999999999999</c:v>
                </c:pt>
                <c:pt idx="5">
                  <c:v>0.42499999999999999</c:v>
                </c:pt>
                <c:pt idx="6">
                  <c:v>0.58299999999999996</c:v>
                </c:pt>
                <c:pt idx="7">
                  <c:v>0.47</c:v>
                </c:pt>
              </c:numCache>
            </c:numRef>
          </c:val>
          <c:smooth val="0"/>
          <c:extLst>
            <c:ext xmlns:c16="http://schemas.microsoft.com/office/drawing/2014/chart" uri="{C3380CC4-5D6E-409C-BE32-E72D297353CC}">
              <c16:uniqueId val="{0000000A-CB04-4B4B-98D5-EEF0E8C4937F}"/>
            </c:ext>
          </c:extLst>
        </c:ser>
        <c:dLbls>
          <c:showLegendKey val="0"/>
          <c:showVal val="0"/>
          <c:showCatName val="0"/>
          <c:showSerName val="0"/>
          <c:showPercent val="0"/>
          <c:showBubbleSize val="0"/>
        </c:dLbls>
        <c:marker val="1"/>
        <c:smooth val="0"/>
        <c:axId val="585606872"/>
        <c:axId val="585610480"/>
      </c:lineChart>
      <c:catAx>
        <c:axId val="585607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5606544"/>
        <c:crosses val="autoZero"/>
        <c:auto val="1"/>
        <c:lblAlgn val="ctr"/>
        <c:lblOffset val="100"/>
        <c:noMultiLvlLbl val="0"/>
      </c:catAx>
      <c:valAx>
        <c:axId val="585606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5607856"/>
        <c:crosses val="autoZero"/>
        <c:crossBetween val="between"/>
      </c:valAx>
      <c:valAx>
        <c:axId val="585610480"/>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5606872"/>
        <c:crosses val="max"/>
        <c:crossBetween val="between"/>
      </c:valAx>
      <c:catAx>
        <c:axId val="585606872"/>
        <c:scaling>
          <c:orientation val="minMax"/>
        </c:scaling>
        <c:delete val="1"/>
        <c:axPos val="b"/>
        <c:numFmt formatCode="General" sourceLinked="1"/>
        <c:majorTickMark val="none"/>
        <c:minorTickMark val="none"/>
        <c:tickLblPos val="nextTo"/>
        <c:crossAx val="5856104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0973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235492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3354248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3A98EE3D-8CD1-4C3F-BD1C-C98C9596463C}"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4504514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9760935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158885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6365641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31439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87DA83-5663-4C9C-B9AA-0B40A3DAFF81}" type="datetime1">
              <a:rPr lang="en-US" smtClean="0"/>
              <a:t>1/7/2021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648821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12808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8411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71102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1636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06394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9667345-2558-425A-8533-9BFDBCE15005}" type="datetime1">
              <a:rPr lang="en-US" smtClean="0"/>
              <a:t>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10600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87596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1/7/2021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435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2D6E202-B606-4609-B914-27C9371A1F6D}" type="datetime1">
              <a:rPr lang="en-US" smtClean="0"/>
              <a:t>1/7/2021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619823547"/>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mailto:trrobinson@pcgus.com" TargetMode="External"/><Relationship Id="rId2" Type="http://schemas.openxmlformats.org/officeDocument/2006/relationships/hyperlink" Target="mailto:hhornby@pcgus.com" TargetMode="External"/><Relationship Id="rId1" Type="http://schemas.openxmlformats.org/officeDocument/2006/relationships/slideLayout" Target="../slideLayouts/slideLayout6.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notguiltyattorneys.com/Criminal-Defense/Violent-Crimes" TargetMode="External"/><Relationship Id="rId2" Type="http://schemas.openxmlformats.org/officeDocument/2006/relationships/hyperlink" Target="https://www.notguiltyattorneys.com/Criminal-Defense/DUI"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4800" dirty="0"/>
              <a:t>Conclusions and Recommendations</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r>
              <a:rPr lang="en-US" b="1" dirty="0">
                <a:solidFill>
                  <a:schemeClr val="tx1">
                    <a:lumMod val="85000"/>
                    <a:lumOff val="15000"/>
                  </a:schemeClr>
                </a:solidFill>
              </a:rPr>
              <a:t>Maine Adult Drug Treatment Court</a:t>
            </a:r>
          </a:p>
          <a:p>
            <a:r>
              <a:rPr lang="en-US" b="1" dirty="0">
                <a:solidFill>
                  <a:schemeClr val="tx1">
                    <a:lumMod val="85000"/>
                    <a:lumOff val="15000"/>
                  </a:schemeClr>
                </a:solidFill>
              </a:rPr>
              <a:t>2020 Evaluation </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pic>
        <p:nvPicPr>
          <p:cNvPr id="6" name="Graphic 11">
            <a:extLst>
              <a:ext uri="{FF2B5EF4-FFF2-40B4-BE49-F238E27FC236}">
                <a16:creationId xmlns:a16="http://schemas.microsoft.com/office/drawing/2014/main" id="{7FF14C0C-2C35-4E08-903E-8754ADCF031B}"/>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10486" y="6145291"/>
            <a:ext cx="1632585" cy="485140"/>
          </a:xfrm>
          <a:prstGeom prst="rect">
            <a:avLst/>
          </a:prstGeom>
        </p:spPr>
      </p:pic>
      <p:sp>
        <p:nvSpPr>
          <p:cNvPr id="4" name="TextBox 3">
            <a:extLst>
              <a:ext uri="{FF2B5EF4-FFF2-40B4-BE49-F238E27FC236}">
                <a16:creationId xmlns:a16="http://schemas.microsoft.com/office/drawing/2014/main" id="{5AD15195-6C90-409E-ACA8-16B21452C83D}"/>
              </a:ext>
            </a:extLst>
          </p:cNvPr>
          <p:cNvSpPr txBox="1"/>
          <p:nvPr/>
        </p:nvSpPr>
        <p:spPr>
          <a:xfrm>
            <a:off x="8315863" y="6249361"/>
            <a:ext cx="1794295" cy="276999"/>
          </a:xfrm>
          <a:prstGeom prst="rect">
            <a:avLst/>
          </a:prstGeom>
          <a:noFill/>
        </p:spPr>
        <p:txBody>
          <a:bodyPr wrap="square" rtlCol="0">
            <a:spAutoFit/>
          </a:bodyPr>
          <a:lstStyle/>
          <a:p>
            <a:r>
              <a:rPr lang="en-US" sz="1200" dirty="0"/>
              <a:t>January 7, 2021</a:t>
            </a:r>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97581-5B32-46E2-A949-43253FB016B1}"/>
              </a:ext>
            </a:extLst>
          </p:cNvPr>
          <p:cNvSpPr>
            <a:spLocks noGrp="1"/>
          </p:cNvSpPr>
          <p:nvPr>
            <p:ph type="title"/>
          </p:nvPr>
        </p:nvSpPr>
        <p:spPr>
          <a:xfrm>
            <a:off x="269261" y="741569"/>
            <a:ext cx="11265602" cy="1080938"/>
          </a:xfrm>
        </p:spPr>
        <p:txBody>
          <a:bodyPr>
            <a:normAutofit/>
          </a:bodyPr>
          <a:lstStyle/>
          <a:p>
            <a:r>
              <a:rPr lang="en-US" sz="3200" dirty="0"/>
              <a:t>Arrest Recidivism of Treatment </a:t>
            </a:r>
            <a:br>
              <a:rPr lang="en-US" sz="3200" dirty="0"/>
            </a:br>
            <a:r>
              <a:rPr lang="en-US" sz="3200" dirty="0"/>
              <a:t>and Comparison Groups After Release: 2016-2019</a:t>
            </a:r>
          </a:p>
        </p:txBody>
      </p:sp>
      <p:sp>
        <p:nvSpPr>
          <p:cNvPr id="4" name="TextBox 3">
            <a:extLst>
              <a:ext uri="{FF2B5EF4-FFF2-40B4-BE49-F238E27FC236}">
                <a16:creationId xmlns:a16="http://schemas.microsoft.com/office/drawing/2014/main" id="{74ACC2E0-7599-44B3-83AC-B368944D7880}"/>
              </a:ext>
            </a:extLst>
          </p:cNvPr>
          <p:cNvSpPr txBox="1"/>
          <p:nvPr/>
        </p:nvSpPr>
        <p:spPr>
          <a:xfrm>
            <a:off x="763398" y="6006517"/>
            <a:ext cx="11265602" cy="646331"/>
          </a:xfrm>
          <a:prstGeom prst="rect">
            <a:avLst/>
          </a:prstGeom>
          <a:noFill/>
        </p:spPr>
        <p:txBody>
          <a:bodyPr wrap="square" rtlCol="0">
            <a:spAutoFit/>
          </a:bodyPr>
          <a:lstStyle/>
          <a:p>
            <a:r>
              <a:rPr lang="en-US" b="1" dirty="0"/>
              <a:t>Arrest rates lower for treatment group, statistically significant at every juncture;</a:t>
            </a:r>
          </a:p>
          <a:p>
            <a:r>
              <a:rPr lang="en-US" b="1" dirty="0"/>
              <a:t>Maine does better than most studies of arrest recidivism across the country.  </a:t>
            </a:r>
          </a:p>
        </p:txBody>
      </p:sp>
      <p:graphicFrame>
        <p:nvGraphicFramePr>
          <p:cNvPr id="6" name="Chart 5">
            <a:extLst>
              <a:ext uri="{FF2B5EF4-FFF2-40B4-BE49-F238E27FC236}">
                <a16:creationId xmlns:a16="http://schemas.microsoft.com/office/drawing/2014/main" id="{5D797EA4-8E38-400A-A451-4030880535BB}"/>
              </a:ext>
            </a:extLst>
          </p:cNvPr>
          <p:cNvGraphicFramePr/>
          <p:nvPr/>
        </p:nvGraphicFramePr>
        <p:xfrm>
          <a:off x="690466" y="2006081"/>
          <a:ext cx="9834465" cy="40004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8922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97581-5B32-46E2-A949-43253FB016B1}"/>
              </a:ext>
            </a:extLst>
          </p:cNvPr>
          <p:cNvSpPr>
            <a:spLocks noGrp="1"/>
          </p:cNvSpPr>
          <p:nvPr>
            <p:ph type="title"/>
          </p:nvPr>
        </p:nvSpPr>
        <p:spPr>
          <a:xfrm>
            <a:off x="269261" y="741569"/>
            <a:ext cx="11265602" cy="1080938"/>
          </a:xfrm>
        </p:spPr>
        <p:txBody>
          <a:bodyPr>
            <a:normAutofit/>
          </a:bodyPr>
          <a:lstStyle/>
          <a:p>
            <a:r>
              <a:rPr lang="en-US" sz="3200" dirty="0"/>
              <a:t>Conviction Recidivism of Treatment </a:t>
            </a:r>
            <a:br>
              <a:rPr lang="en-US" sz="3200" dirty="0"/>
            </a:br>
            <a:r>
              <a:rPr lang="en-US" sz="3200" dirty="0"/>
              <a:t>and Comparison Groups After Release: 2016-2019</a:t>
            </a:r>
          </a:p>
        </p:txBody>
      </p:sp>
      <p:sp>
        <p:nvSpPr>
          <p:cNvPr id="4" name="TextBox 3">
            <a:extLst>
              <a:ext uri="{FF2B5EF4-FFF2-40B4-BE49-F238E27FC236}">
                <a16:creationId xmlns:a16="http://schemas.microsoft.com/office/drawing/2014/main" id="{74ACC2E0-7599-44B3-83AC-B368944D7880}"/>
              </a:ext>
            </a:extLst>
          </p:cNvPr>
          <p:cNvSpPr txBox="1"/>
          <p:nvPr/>
        </p:nvSpPr>
        <p:spPr>
          <a:xfrm>
            <a:off x="763398" y="6006517"/>
            <a:ext cx="11265602" cy="923330"/>
          </a:xfrm>
          <a:prstGeom prst="rect">
            <a:avLst/>
          </a:prstGeom>
          <a:noFill/>
        </p:spPr>
        <p:txBody>
          <a:bodyPr wrap="square" rtlCol="0">
            <a:spAutoFit/>
          </a:bodyPr>
          <a:lstStyle/>
          <a:p>
            <a:r>
              <a:rPr lang="en-US" b="1" dirty="0"/>
              <a:t>Conviction rates lower for treatment group, statistically significant at every juncture;</a:t>
            </a:r>
          </a:p>
          <a:p>
            <a:r>
              <a:rPr lang="en-US" b="1" dirty="0"/>
              <a:t>Maine does better than most studies of conviction recidivism across the country.  </a:t>
            </a:r>
          </a:p>
          <a:p>
            <a:endParaRPr lang="en-US" dirty="0"/>
          </a:p>
        </p:txBody>
      </p:sp>
      <p:graphicFrame>
        <p:nvGraphicFramePr>
          <p:cNvPr id="5" name="Chart 4">
            <a:extLst>
              <a:ext uri="{FF2B5EF4-FFF2-40B4-BE49-F238E27FC236}">
                <a16:creationId xmlns:a16="http://schemas.microsoft.com/office/drawing/2014/main" id="{99A606E1-159D-48CB-9B21-95FC65BB744F}"/>
              </a:ext>
            </a:extLst>
          </p:cNvPr>
          <p:cNvGraphicFramePr/>
          <p:nvPr>
            <p:extLst>
              <p:ext uri="{D42A27DB-BD31-4B8C-83A1-F6EECF244321}">
                <p14:modId xmlns:p14="http://schemas.microsoft.com/office/powerpoint/2010/main" val="3374551196"/>
              </p:ext>
            </p:extLst>
          </p:nvPr>
        </p:nvGraphicFramePr>
        <p:xfrm>
          <a:off x="1268963" y="1959430"/>
          <a:ext cx="7893697" cy="4047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9291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97581-5B32-46E2-A949-43253FB016B1}"/>
              </a:ext>
            </a:extLst>
          </p:cNvPr>
          <p:cNvSpPr>
            <a:spLocks noGrp="1"/>
          </p:cNvSpPr>
          <p:nvPr>
            <p:ph type="title"/>
          </p:nvPr>
        </p:nvSpPr>
        <p:spPr>
          <a:xfrm>
            <a:off x="269261" y="741569"/>
            <a:ext cx="11265602" cy="1080938"/>
          </a:xfrm>
        </p:spPr>
        <p:txBody>
          <a:bodyPr>
            <a:normAutofit/>
          </a:bodyPr>
          <a:lstStyle/>
          <a:p>
            <a:r>
              <a:rPr lang="en-US" dirty="0"/>
              <a:t>Conviction Recidivism of Treatment Group </a:t>
            </a:r>
            <a:br>
              <a:rPr lang="en-US" dirty="0"/>
            </a:br>
            <a:r>
              <a:rPr lang="en-US" dirty="0"/>
              <a:t>After Release by Exit Type: 2016-2019</a:t>
            </a:r>
          </a:p>
        </p:txBody>
      </p:sp>
      <p:sp>
        <p:nvSpPr>
          <p:cNvPr id="4" name="TextBox 3">
            <a:extLst>
              <a:ext uri="{FF2B5EF4-FFF2-40B4-BE49-F238E27FC236}">
                <a16:creationId xmlns:a16="http://schemas.microsoft.com/office/drawing/2014/main" id="{74ACC2E0-7599-44B3-83AC-B368944D7880}"/>
              </a:ext>
            </a:extLst>
          </p:cNvPr>
          <p:cNvSpPr txBox="1"/>
          <p:nvPr/>
        </p:nvSpPr>
        <p:spPr>
          <a:xfrm>
            <a:off x="1192606" y="6129186"/>
            <a:ext cx="11265602" cy="923330"/>
          </a:xfrm>
          <a:prstGeom prst="rect">
            <a:avLst/>
          </a:prstGeom>
          <a:noFill/>
        </p:spPr>
        <p:txBody>
          <a:bodyPr wrap="square" rtlCol="0">
            <a:spAutoFit/>
          </a:bodyPr>
          <a:lstStyle/>
          <a:p>
            <a:r>
              <a:rPr lang="en-US" b="1" dirty="0"/>
              <a:t>Treatment court reduces recidivism even for those who withdraw or are expelled (48%). </a:t>
            </a:r>
          </a:p>
          <a:p>
            <a:endParaRPr lang="en-US" dirty="0"/>
          </a:p>
          <a:p>
            <a:endParaRPr lang="en-US" dirty="0"/>
          </a:p>
        </p:txBody>
      </p:sp>
      <p:graphicFrame>
        <p:nvGraphicFramePr>
          <p:cNvPr id="6" name="Chart 5">
            <a:extLst>
              <a:ext uri="{FF2B5EF4-FFF2-40B4-BE49-F238E27FC236}">
                <a16:creationId xmlns:a16="http://schemas.microsoft.com/office/drawing/2014/main" id="{7F2FEE03-D581-4879-8364-668CEBE03264}"/>
              </a:ext>
            </a:extLst>
          </p:cNvPr>
          <p:cNvGraphicFramePr/>
          <p:nvPr>
            <p:extLst>
              <p:ext uri="{D42A27DB-BD31-4B8C-83A1-F6EECF244321}">
                <p14:modId xmlns:p14="http://schemas.microsoft.com/office/powerpoint/2010/main" val="4260028168"/>
              </p:ext>
            </p:extLst>
          </p:nvPr>
        </p:nvGraphicFramePr>
        <p:xfrm>
          <a:off x="989045" y="2108946"/>
          <a:ext cx="9302620" cy="3733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7911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97581-5B32-46E2-A949-43253FB016B1}"/>
              </a:ext>
            </a:extLst>
          </p:cNvPr>
          <p:cNvSpPr>
            <a:spLocks noGrp="1"/>
          </p:cNvSpPr>
          <p:nvPr>
            <p:ph type="title"/>
          </p:nvPr>
        </p:nvSpPr>
        <p:spPr>
          <a:xfrm>
            <a:off x="269261" y="741569"/>
            <a:ext cx="11265602" cy="1080938"/>
          </a:xfrm>
        </p:spPr>
        <p:txBody>
          <a:bodyPr>
            <a:normAutofit/>
          </a:bodyPr>
          <a:lstStyle/>
          <a:p>
            <a:r>
              <a:rPr lang="en-US" sz="3200" dirty="0"/>
              <a:t>Conviction Recidivism of Treatment </a:t>
            </a:r>
            <a:br>
              <a:rPr lang="en-US" sz="3200" dirty="0"/>
            </a:br>
            <a:r>
              <a:rPr lang="en-US" sz="3200" dirty="0"/>
              <a:t>and Comparison Groups After Release: 2016-2019</a:t>
            </a:r>
          </a:p>
        </p:txBody>
      </p:sp>
      <p:graphicFrame>
        <p:nvGraphicFramePr>
          <p:cNvPr id="8" name="Chart 7">
            <a:extLst>
              <a:ext uri="{FF2B5EF4-FFF2-40B4-BE49-F238E27FC236}">
                <a16:creationId xmlns:a16="http://schemas.microsoft.com/office/drawing/2014/main" id="{6D3CD8C2-19E6-4D6D-A807-AAF048B8B476}"/>
              </a:ext>
            </a:extLst>
          </p:cNvPr>
          <p:cNvGraphicFramePr>
            <a:graphicFrameLocks/>
          </p:cNvGraphicFramePr>
          <p:nvPr>
            <p:extLst>
              <p:ext uri="{D42A27DB-BD31-4B8C-83A1-F6EECF244321}">
                <p14:modId xmlns:p14="http://schemas.microsoft.com/office/powerpoint/2010/main" val="3515805221"/>
              </p:ext>
            </p:extLst>
          </p:nvPr>
        </p:nvGraphicFramePr>
        <p:xfrm>
          <a:off x="559837" y="2057399"/>
          <a:ext cx="9825133" cy="381155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23AEA702-2883-4AC9-AB2B-AA69432D4FD6}"/>
              </a:ext>
            </a:extLst>
          </p:cNvPr>
          <p:cNvSpPr txBox="1"/>
          <p:nvPr/>
        </p:nvSpPr>
        <p:spPr>
          <a:xfrm>
            <a:off x="664233" y="5979664"/>
            <a:ext cx="10619117" cy="369332"/>
          </a:xfrm>
          <a:prstGeom prst="rect">
            <a:avLst/>
          </a:prstGeom>
          <a:noFill/>
        </p:spPr>
        <p:txBody>
          <a:bodyPr wrap="square">
            <a:spAutoFit/>
          </a:bodyPr>
          <a:lstStyle/>
          <a:p>
            <a:r>
              <a:rPr lang="en-US" b="1" dirty="0"/>
              <a:t>Conviction rates fairly comparable regardless of exit type; both superior to comparison group. </a:t>
            </a:r>
          </a:p>
        </p:txBody>
      </p:sp>
    </p:spTree>
    <p:extLst>
      <p:ext uri="{BB962C8B-B14F-4D97-AF65-F5344CB8AC3E}">
        <p14:creationId xmlns:p14="http://schemas.microsoft.com/office/powerpoint/2010/main" val="3224163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97581-5B32-46E2-A949-43253FB016B1}"/>
              </a:ext>
            </a:extLst>
          </p:cNvPr>
          <p:cNvSpPr>
            <a:spLocks noGrp="1"/>
          </p:cNvSpPr>
          <p:nvPr>
            <p:ph type="title"/>
          </p:nvPr>
        </p:nvSpPr>
        <p:spPr>
          <a:xfrm>
            <a:off x="269261" y="741569"/>
            <a:ext cx="11265602" cy="1080938"/>
          </a:xfrm>
        </p:spPr>
        <p:txBody>
          <a:bodyPr>
            <a:normAutofit fontScale="90000"/>
          </a:bodyPr>
          <a:lstStyle/>
          <a:p>
            <a:r>
              <a:rPr lang="en-US" sz="3200" dirty="0"/>
              <a:t>Conviction Recidivism of Comparison Group who Served Time: </a:t>
            </a:r>
            <a:br>
              <a:rPr lang="en-US" sz="3200" dirty="0"/>
            </a:br>
            <a:r>
              <a:rPr lang="en-US" sz="3200" dirty="0"/>
              <a:t>2016-2019</a:t>
            </a:r>
          </a:p>
        </p:txBody>
      </p:sp>
      <p:sp>
        <p:nvSpPr>
          <p:cNvPr id="10" name="TextBox 9">
            <a:extLst>
              <a:ext uri="{FF2B5EF4-FFF2-40B4-BE49-F238E27FC236}">
                <a16:creationId xmlns:a16="http://schemas.microsoft.com/office/drawing/2014/main" id="{23AEA702-2883-4AC9-AB2B-AA69432D4FD6}"/>
              </a:ext>
            </a:extLst>
          </p:cNvPr>
          <p:cNvSpPr txBox="1"/>
          <p:nvPr/>
        </p:nvSpPr>
        <p:spPr>
          <a:xfrm>
            <a:off x="1431985" y="5979664"/>
            <a:ext cx="8036879" cy="646331"/>
          </a:xfrm>
          <a:prstGeom prst="rect">
            <a:avLst/>
          </a:prstGeom>
          <a:noFill/>
        </p:spPr>
        <p:txBody>
          <a:bodyPr wrap="square">
            <a:spAutoFit/>
          </a:bodyPr>
          <a:lstStyle/>
          <a:p>
            <a:r>
              <a:rPr lang="en-US" b="1" dirty="0"/>
              <a:t>Data based on those in jail, prison or probation during original sentence (one-third of cases); recidivism is even higher.  </a:t>
            </a:r>
          </a:p>
        </p:txBody>
      </p:sp>
      <p:graphicFrame>
        <p:nvGraphicFramePr>
          <p:cNvPr id="5" name="Chart 4">
            <a:extLst>
              <a:ext uri="{FF2B5EF4-FFF2-40B4-BE49-F238E27FC236}">
                <a16:creationId xmlns:a16="http://schemas.microsoft.com/office/drawing/2014/main" id="{AB266B6B-566B-4354-8095-7257818F17A5}"/>
              </a:ext>
            </a:extLst>
          </p:cNvPr>
          <p:cNvGraphicFramePr/>
          <p:nvPr>
            <p:extLst>
              <p:ext uri="{D42A27DB-BD31-4B8C-83A1-F6EECF244321}">
                <p14:modId xmlns:p14="http://schemas.microsoft.com/office/powerpoint/2010/main" val="577047587"/>
              </p:ext>
            </p:extLst>
          </p:nvPr>
        </p:nvGraphicFramePr>
        <p:xfrm>
          <a:off x="1313786" y="1755010"/>
          <a:ext cx="8750301" cy="42921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7728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26ED-7F4F-4315-95C2-53F66460D250}"/>
              </a:ext>
            </a:extLst>
          </p:cNvPr>
          <p:cNvSpPr>
            <a:spLocks noGrp="1"/>
          </p:cNvSpPr>
          <p:nvPr>
            <p:ph type="ctrTitle"/>
          </p:nvPr>
        </p:nvSpPr>
        <p:spPr/>
        <p:txBody>
          <a:bodyPr/>
          <a:lstStyle/>
          <a:p>
            <a:r>
              <a:rPr lang="en-US" sz="3600" dirty="0"/>
              <a:t>How do we know?</a:t>
            </a:r>
            <a:br>
              <a:rPr lang="en-US" sz="3600" dirty="0"/>
            </a:br>
            <a:r>
              <a:rPr lang="en-US" dirty="0"/>
              <a:t>Fewer mortalities </a:t>
            </a:r>
          </a:p>
        </p:txBody>
      </p:sp>
      <p:sp>
        <p:nvSpPr>
          <p:cNvPr id="3" name="Subtitle 2">
            <a:extLst>
              <a:ext uri="{FF2B5EF4-FFF2-40B4-BE49-F238E27FC236}">
                <a16:creationId xmlns:a16="http://schemas.microsoft.com/office/drawing/2014/main" id="{3E5AA5A8-A12C-408D-83C9-2D0E46CF5846}"/>
              </a:ext>
            </a:extLst>
          </p:cNvPr>
          <p:cNvSpPr>
            <a:spLocks noGrp="1"/>
          </p:cNvSpPr>
          <p:nvPr>
            <p:ph type="subTitle" idx="1"/>
          </p:nvPr>
        </p:nvSpPr>
        <p:spPr>
          <a:xfrm>
            <a:off x="177800" y="4394039"/>
            <a:ext cx="8646656" cy="1892461"/>
          </a:xfrm>
        </p:spPr>
        <p:txBody>
          <a:bodyPr>
            <a:normAutofit/>
          </a:bodyPr>
          <a:lstStyle/>
          <a:p>
            <a:endParaRPr lang="en-US" b="1" dirty="0"/>
          </a:p>
          <a:p>
            <a:endParaRPr lang="en-US" dirty="0"/>
          </a:p>
        </p:txBody>
      </p:sp>
    </p:spTree>
    <p:extLst>
      <p:ext uri="{BB962C8B-B14F-4D97-AF65-F5344CB8AC3E}">
        <p14:creationId xmlns:p14="http://schemas.microsoft.com/office/powerpoint/2010/main" val="2176083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4643F7-4F5E-4CBD-9DBE-8661CE015EF5}"/>
              </a:ext>
            </a:extLst>
          </p:cNvPr>
          <p:cNvSpPr>
            <a:spLocks noGrp="1"/>
          </p:cNvSpPr>
          <p:nvPr>
            <p:ph type="title"/>
          </p:nvPr>
        </p:nvSpPr>
        <p:spPr>
          <a:xfrm>
            <a:off x="223121" y="715128"/>
            <a:ext cx="10724279" cy="1080938"/>
          </a:xfrm>
        </p:spPr>
        <p:txBody>
          <a:bodyPr/>
          <a:lstStyle/>
          <a:p>
            <a:r>
              <a:rPr lang="en-US" dirty="0"/>
              <a:t>Rates of Death due to Drug Overdose: 2015-2019</a:t>
            </a:r>
          </a:p>
        </p:txBody>
      </p:sp>
      <p:graphicFrame>
        <p:nvGraphicFramePr>
          <p:cNvPr id="7" name="Chart 6">
            <a:extLst>
              <a:ext uri="{FF2B5EF4-FFF2-40B4-BE49-F238E27FC236}">
                <a16:creationId xmlns:a16="http://schemas.microsoft.com/office/drawing/2014/main" id="{6993914E-8114-4A02-9E07-F11D51DD039D}"/>
              </a:ext>
            </a:extLst>
          </p:cNvPr>
          <p:cNvGraphicFramePr/>
          <p:nvPr>
            <p:extLst>
              <p:ext uri="{D42A27DB-BD31-4B8C-83A1-F6EECF244321}">
                <p14:modId xmlns:p14="http://schemas.microsoft.com/office/powerpoint/2010/main" val="2743433931"/>
              </p:ext>
            </p:extLst>
          </p:nvPr>
        </p:nvGraphicFramePr>
        <p:xfrm>
          <a:off x="1447800" y="2298700"/>
          <a:ext cx="6719570" cy="340804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0D46ECFC-1BE8-4E1F-923B-07D84DD2AB09}"/>
              </a:ext>
            </a:extLst>
          </p:cNvPr>
          <p:cNvSpPr txBox="1"/>
          <p:nvPr/>
        </p:nvSpPr>
        <p:spPr>
          <a:xfrm>
            <a:off x="1803400" y="6121400"/>
            <a:ext cx="8686800" cy="369332"/>
          </a:xfrm>
          <a:prstGeom prst="rect">
            <a:avLst/>
          </a:prstGeom>
          <a:noFill/>
        </p:spPr>
        <p:txBody>
          <a:bodyPr wrap="square" rtlCol="0">
            <a:spAutoFit/>
          </a:bodyPr>
          <a:lstStyle/>
          <a:p>
            <a:r>
              <a:rPr lang="en-US" b="1" dirty="0"/>
              <a:t>Comparison group greater but not at statistically significant level.</a:t>
            </a:r>
          </a:p>
        </p:txBody>
      </p:sp>
    </p:spTree>
    <p:extLst>
      <p:ext uri="{BB962C8B-B14F-4D97-AF65-F5344CB8AC3E}">
        <p14:creationId xmlns:p14="http://schemas.microsoft.com/office/powerpoint/2010/main" val="2819263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26ED-7F4F-4315-95C2-53F66460D250}"/>
              </a:ext>
            </a:extLst>
          </p:cNvPr>
          <p:cNvSpPr>
            <a:spLocks noGrp="1"/>
          </p:cNvSpPr>
          <p:nvPr>
            <p:ph type="ctrTitle"/>
          </p:nvPr>
        </p:nvSpPr>
        <p:spPr/>
        <p:txBody>
          <a:bodyPr/>
          <a:lstStyle/>
          <a:p>
            <a:r>
              <a:rPr lang="en-US" sz="3600" dirty="0"/>
              <a:t>How do we know?</a:t>
            </a:r>
            <a:br>
              <a:rPr lang="en-US" dirty="0"/>
            </a:br>
            <a:r>
              <a:rPr lang="en-US" dirty="0"/>
              <a:t>Participant testimony</a:t>
            </a:r>
          </a:p>
        </p:txBody>
      </p:sp>
      <p:sp>
        <p:nvSpPr>
          <p:cNvPr id="3" name="Subtitle 2">
            <a:extLst>
              <a:ext uri="{FF2B5EF4-FFF2-40B4-BE49-F238E27FC236}">
                <a16:creationId xmlns:a16="http://schemas.microsoft.com/office/drawing/2014/main" id="{3E5AA5A8-A12C-408D-83C9-2D0E46CF5846}"/>
              </a:ext>
            </a:extLst>
          </p:cNvPr>
          <p:cNvSpPr>
            <a:spLocks noGrp="1"/>
          </p:cNvSpPr>
          <p:nvPr>
            <p:ph type="subTitle" idx="1"/>
          </p:nvPr>
        </p:nvSpPr>
        <p:spPr>
          <a:xfrm>
            <a:off x="177800" y="4394039"/>
            <a:ext cx="8646656" cy="1892461"/>
          </a:xfrm>
        </p:spPr>
        <p:txBody>
          <a:bodyPr>
            <a:normAutofit/>
          </a:bodyPr>
          <a:lstStyle/>
          <a:p>
            <a:endParaRPr lang="en-US" b="1" dirty="0"/>
          </a:p>
          <a:p>
            <a:endParaRPr lang="en-US" dirty="0"/>
          </a:p>
        </p:txBody>
      </p:sp>
    </p:spTree>
    <p:extLst>
      <p:ext uri="{BB962C8B-B14F-4D97-AF65-F5344CB8AC3E}">
        <p14:creationId xmlns:p14="http://schemas.microsoft.com/office/powerpoint/2010/main" val="2868838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2E044-035C-4B81-ADB4-34C66FDD8922}"/>
              </a:ext>
            </a:extLst>
          </p:cNvPr>
          <p:cNvSpPr>
            <a:spLocks noGrp="1"/>
          </p:cNvSpPr>
          <p:nvPr>
            <p:ph type="title"/>
          </p:nvPr>
        </p:nvSpPr>
        <p:spPr/>
        <p:txBody>
          <a:bodyPr/>
          <a:lstStyle/>
          <a:p>
            <a:r>
              <a:rPr lang="en-US" dirty="0"/>
              <a:t>Participant Testimony:</a:t>
            </a:r>
            <a:br>
              <a:rPr lang="en-US" dirty="0"/>
            </a:br>
            <a:r>
              <a:rPr lang="en-US" dirty="0"/>
              <a:t>Emotional and Tangible Support</a:t>
            </a:r>
          </a:p>
        </p:txBody>
      </p:sp>
      <p:sp>
        <p:nvSpPr>
          <p:cNvPr id="4" name="TextBox 3">
            <a:extLst>
              <a:ext uri="{FF2B5EF4-FFF2-40B4-BE49-F238E27FC236}">
                <a16:creationId xmlns:a16="http://schemas.microsoft.com/office/drawing/2014/main" id="{664D7EFE-B7B1-47B1-A5D4-8B260A17940D}"/>
              </a:ext>
            </a:extLst>
          </p:cNvPr>
          <p:cNvSpPr txBox="1"/>
          <p:nvPr/>
        </p:nvSpPr>
        <p:spPr>
          <a:xfrm>
            <a:off x="680321" y="2200329"/>
            <a:ext cx="8559800" cy="368434"/>
          </a:xfrm>
          <a:prstGeom prst="rect">
            <a:avLst/>
          </a:prstGeom>
          <a:noFill/>
        </p:spPr>
        <p:txBody>
          <a:bodyPr wrap="square">
            <a:spAutoFit/>
          </a:bodyPr>
          <a:lstStyle/>
          <a:p>
            <a:pPr marL="0" marR="0" algn="just">
              <a:lnSpc>
                <a:spcPct val="107000"/>
              </a:lnSpc>
              <a:spcBef>
                <a:spcPts val="0"/>
              </a:spcBef>
              <a:spcAft>
                <a:spcPts val="80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“I gave up on myself, but they [the treatment team] did not give up on me.”</a:t>
            </a:r>
            <a:endParaRPr lang="en-US" sz="20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17CB873C-F727-4191-893E-63A2EE19B66F}"/>
              </a:ext>
            </a:extLst>
          </p:cNvPr>
          <p:cNvSpPr txBox="1"/>
          <p:nvPr/>
        </p:nvSpPr>
        <p:spPr>
          <a:xfrm>
            <a:off x="3221815" y="4814093"/>
            <a:ext cx="8166100" cy="1564018"/>
          </a:xfrm>
          <a:prstGeom prst="rect">
            <a:avLst/>
          </a:prstGeom>
          <a:noFill/>
        </p:spPr>
        <p:txBody>
          <a:bodyPr wrap="square" rtlCol="0">
            <a:spAutoFit/>
          </a:bodyPr>
          <a:lstStyle/>
          <a:p>
            <a:pPr marL="1143000" marR="0">
              <a:lnSpc>
                <a:spcPct val="107000"/>
              </a:lnSpc>
              <a:spcBef>
                <a:spcPts val="0"/>
              </a:spcBef>
              <a:spcAft>
                <a:spcPts val="800"/>
              </a:spcAft>
            </a:pPr>
            <a:r>
              <a:rPr lang="en-US" sz="1800" dirty="0">
                <a:solidFill>
                  <a:srgbClr val="FFFFFF"/>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This is good-bye and you will miss me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p>
            <a:pPr marL="1654175" marR="0">
              <a:lnSpc>
                <a:spcPct val="107000"/>
              </a:lnSpc>
              <a:spcBef>
                <a:spcPts val="0"/>
              </a:spcBef>
              <a:spcAft>
                <a:spcPts val="800"/>
              </a:spcAft>
            </a:pPr>
            <a:r>
              <a:rPr lang="en-US"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But my life is staying with me</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p>
            <a:pPr marL="1654175" marR="0">
              <a:lnSpc>
                <a:spcPct val="107000"/>
              </a:lnSpc>
              <a:spcBef>
                <a:spcPts val="0"/>
              </a:spcBef>
              <a:spcAft>
                <a:spcPts val="800"/>
              </a:spcAft>
            </a:pPr>
            <a:r>
              <a:rPr lang="en-US"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In the end you made me strong</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p>
            <a:pPr marL="1654175" marR="0">
              <a:lnSpc>
                <a:spcPct val="107000"/>
              </a:lnSpc>
              <a:spcBef>
                <a:spcPts val="0"/>
              </a:spcBef>
              <a:spcAft>
                <a:spcPts val="800"/>
              </a:spcAft>
            </a:pPr>
            <a:r>
              <a:rPr lang="en-US"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And you grow weaker as time goes on</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E9D649B9-D91D-4DF6-856B-3B038D82ED25}"/>
              </a:ext>
            </a:extLst>
          </p:cNvPr>
          <p:cNvSpPr txBox="1"/>
          <p:nvPr/>
        </p:nvSpPr>
        <p:spPr>
          <a:xfrm>
            <a:off x="4763371" y="2844158"/>
            <a:ext cx="6098240" cy="959943"/>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a:t>
            </a:r>
            <a:r>
              <a:rPr lang="en-US" sz="1800" b="1" dirty="0">
                <a:effectLst/>
                <a:latin typeface="Arial" panose="020B0604020202020204" pitchFamily="34" charset="0"/>
                <a:ea typeface="Times New Roman" panose="02020603050405020304" pitchFamily="18" charset="0"/>
                <a:cs typeface="Arial" panose="020B0604020202020204" pitchFamily="34" charset="0"/>
              </a:rPr>
              <a:t>The Judge] gets to know you, is stern but understanding, and reinforces how proud he is. He sees your progress and is respectful.”</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79A84AE-727E-42F5-ABC2-7DC2AD16C451}"/>
              </a:ext>
            </a:extLst>
          </p:cNvPr>
          <p:cNvSpPr txBox="1"/>
          <p:nvPr/>
        </p:nvSpPr>
        <p:spPr>
          <a:xfrm>
            <a:off x="680321" y="4104572"/>
            <a:ext cx="6950386" cy="369332"/>
          </a:xfrm>
          <a:prstGeom prst="rect">
            <a:avLst/>
          </a:prstGeom>
          <a:noFill/>
        </p:spPr>
        <p:txBody>
          <a:bodyPr wrap="square" rtlCol="0">
            <a:spAutoFit/>
          </a:bodyPr>
          <a:lstStyle/>
          <a:p>
            <a:r>
              <a:rPr lang="en-US" dirty="0"/>
              <a:t>“</a:t>
            </a:r>
            <a:r>
              <a:rPr lang="en-US" b="1" dirty="0"/>
              <a:t>They do everything they can to help you…”</a:t>
            </a:r>
          </a:p>
        </p:txBody>
      </p:sp>
    </p:spTree>
    <p:extLst>
      <p:ext uri="{BB962C8B-B14F-4D97-AF65-F5344CB8AC3E}">
        <p14:creationId xmlns:p14="http://schemas.microsoft.com/office/powerpoint/2010/main" val="1153241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26ED-7F4F-4315-95C2-53F66460D250}"/>
              </a:ext>
            </a:extLst>
          </p:cNvPr>
          <p:cNvSpPr>
            <a:spLocks noGrp="1"/>
          </p:cNvSpPr>
          <p:nvPr>
            <p:ph type="ctrTitle"/>
          </p:nvPr>
        </p:nvSpPr>
        <p:spPr/>
        <p:txBody>
          <a:bodyPr/>
          <a:lstStyle/>
          <a:p>
            <a:r>
              <a:rPr lang="en-US" sz="3600" dirty="0"/>
              <a:t>How do we know?</a:t>
            </a:r>
            <a:br>
              <a:rPr lang="en-US" sz="3600" dirty="0"/>
            </a:br>
            <a:r>
              <a:rPr lang="en-US" dirty="0"/>
              <a:t>Cost effectiveness</a:t>
            </a:r>
          </a:p>
        </p:txBody>
      </p:sp>
      <p:sp>
        <p:nvSpPr>
          <p:cNvPr id="3" name="Subtitle 2">
            <a:extLst>
              <a:ext uri="{FF2B5EF4-FFF2-40B4-BE49-F238E27FC236}">
                <a16:creationId xmlns:a16="http://schemas.microsoft.com/office/drawing/2014/main" id="{3E5AA5A8-A12C-408D-83C9-2D0E46CF5846}"/>
              </a:ext>
            </a:extLst>
          </p:cNvPr>
          <p:cNvSpPr>
            <a:spLocks noGrp="1"/>
          </p:cNvSpPr>
          <p:nvPr>
            <p:ph type="subTitle" idx="1"/>
          </p:nvPr>
        </p:nvSpPr>
        <p:spPr>
          <a:xfrm>
            <a:off x="177800" y="4394039"/>
            <a:ext cx="8646656" cy="1892461"/>
          </a:xfrm>
        </p:spPr>
        <p:txBody>
          <a:bodyPr>
            <a:normAutofit/>
          </a:bodyPr>
          <a:lstStyle/>
          <a:p>
            <a:endParaRPr lang="en-US" b="1" dirty="0"/>
          </a:p>
          <a:p>
            <a:endParaRPr lang="en-US" dirty="0"/>
          </a:p>
        </p:txBody>
      </p:sp>
    </p:spTree>
    <p:extLst>
      <p:ext uri="{BB962C8B-B14F-4D97-AF65-F5344CB8AC3E}">
        <p14:creationId xmlns:p14="http://schemas.microsoft.com/office/powerpoint/2010/main" val="3213723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EBBCC-68D8-4C26-87F4-4102ADFC0846}"/>
              </a:ext>
            </a:extLst>
          </p:cNvPr>
          <p:cNvSpPr>
            <a:spLocks noGrp="1"/>
          </p:cNvSpPr>
          <p:nvPr>
            <p:ph type="title"/>
          </p:nvPr>
        </p:nvSpPr>
        <p:spPr/>
        <p:txBody>
          <a:bodyPr/>
          <a:lstStyle/>
          <a:p>
            <a:br>
              <a:rPr lang="en-US" dirty="0"/>
            </a:br>
            <a:r>
              <a:rPr lang="en-US" dirty="0"/>
              <a:t>Evaluation Conclusions </a:t>
            </a:r>
            <a:br>
              <a:rPr lang="en-US" dirty="0"/>
            </a:br>
            <a:r>
              <a:rPr lang="en-US" dirty="0"/>
              <a:t>Recommendations </a:t>
            </a:r>
            <a:br>
              <a:rPr lang="en-US" dirty="0"/>
            </a:br>
            <a:r>
              <a:rPr lang="en-US" dirty="0"/>
              <a:t>Discussion </a:t>
            </a:r>
            <a:br>
              <a:rPr lang="en-US" dirty="0"/>
            </a:br>
            <a:br>
              <a:rPr lang="en-US" dirty="0"/>
            </a:br>
            <a:endParaRPr lang="en-US" dirty="0"/>
          </a:p>
        </p:txBody>
      </p:sp>
      <p:sp>
        <p:nvSpPr>
          <p:cNvPr id="3" name="Text Placeholder 2">
            <a:extLst>
              <a:ext uri="{FF2B5EF4-FFF2-40B4-BE49-F238E27FC236}">
                <a16:creationId xmlns:a16="http://schemas.microsoft.com/office/drawing/2014/main" id="{2B04B4FE-7D34-40E2-8D60-03D000D72A85}"/>
              </a:ext>
            </a:extLst>
          </p:cNvPr>
          <p:cNvSpPr>
            <a:spLocks noGrp="1"/>
          </p:cNvSpPr>
          <p:nvPr>
            <p:ph type="body" sz="half" idx="2"/>
          </p:nvPr>
        </p:nvSpPr>
        <p:spPr/>
        <p:txBody>
          <a:bodyPr>
            <a:normAutofit/>
          </a:bodyPr>
          <a:lstStyle/>
          <a:p>
            <a:r>
              <a:rPr lang="en-US" sz="4400" dirty="0"/>
              <a:t>Contents</a:t>
            </a:r>
          </a:p>
        </p:txBody>
      </p:sp>
    </p:spTree>
    <p:extLst>
      <p:ext uri="{BB962C8B-B14F-4D97-AF65-F5344CB8AC3E}">
        <p14:creationId xmlns:p14="http://schemas.microsoft.com/office/powerpoint/2010/main" val="3640523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71B39-E06A-4F7E-BA58-43D33D1B3245}"/>
              </a:ext>
            </a:extLst>
          </p:cNvPr>
          <p:cNvSpPr>
            <a:spLocks noGrp="1"/>
          </p:cNvSpPr>
          <p:nvPr>
            <p:ph type="title"/>
          </p:nvPr>
        </p:nvSpPr>
        <p:spPr/>
        <p:txBody>
          <a:bodyPr/>
          <a:lstStyle/>
          <a:p>
            <a:r>
              <a:rPr lang="en-US" dirty="0"/>
              <a:t>Cost Components per Person and Episode</a:t>
            </a:r>
          </a:p>
        </p:txBody>
      </p:sp>
      <p:sp>
        <p:nvSpPr>
          <p:cNvPr id="4" name="Text Placeholder 3">
            <a:extLst>
              <a:ext uri="{FF2B5EF4-FFF2-40B4-BE49-F238E27FC236}">
                <a16:creationId xmlns:a16="http://schemas.microsoft.com/office/drawing/2014/main" id="{09674370-C2D4-49BE-B44B-2101EA45D833}"/>
              </a:ext>
            </a:extLst>
          </p:cNvPr>
          <p:cNvSpPr>
            <a:spLocks noGrp="1"/>
          </p:cNvSpPr>
          <p:nvPr>
            <p:ph type="body" idx="1"/>
          </p:nvPr>
        </p:nvSpPr>
        <p:spPr>
          <a:xfrm>
            <a:off x="309450" y="2335814"/>
            <a:ext cx="4472327" cy="693135"/>
          </a:xfrm>
        </p:spPr>
        <p:txBody>
          <a:bodyPr>
            <a:normAutofit/>
          </a:bodyPr>
          <a:lstStyle/>
          <a:p>
            <a:r>
              <a:rPr lang="en-US" sz="3200" dirty="0">
                <a:solidFill>
                  <a:srgbClr val="FFC000"/>
                </a:solidFill>
              </a:rPr>
              <a:t>Treatment</a:t>
            </a:r>
          </a:p>
        </p:txBody>
      </p:sp>
      <p:sp>
        <p:nvSpPr>
          <p:cNvPr id="3" name="Content Placeholder 2">
            <a:extLst>
              <a:ext uri="{FF2B5EF4-FFF2-40B4-BE49-F238E27FC236}">
                <a16:creationId xmlns:a16="http://schemas.microsoft.com/office/drawing/2014/main" id="{267CE357-F400-4C42-A91F-B442B47E7981}"/>
              </a:ext>
            </a:extLst>
          </p:cNvPr>
          <p:cNvSpPr>
            <a:spLocks noGrp="1"/>
          </p:cNvSpPr>
          <p:nvPr>
            <p:ph sz="half" idx="2"/>
          </p:nvPr>
        </p:nvSpPr>
        <p:spPr/>
        <p:txBody>
          <a:bodyPr/>
          <a:lstStyle/>
          <a:p>
            <a:r>
              <a:rPr lang="en-US" dirty="0"/>
              <a:t>Case Management</a:t>
            </a:r>
          </a:p>
          <a:p>
            <a:r>
              <a:rPr lang="en-US" dirty="0"/>
              <a:t>Treatment</a:t>
            </a:r>
          </a:p>
          <a:p>
            <a:r>
              <a:rPr lang="en-US" dirty="0"/>
              <a:t>Judicial</a:t>
            </a:r>
          </a:p>
          <a:p>
            <a:r>
              <a:rPr lang="en-US" dirty="0"/>
              <a:t>Jail</a:t>
            </a:r>
          </a:p>
          <a:p>
            <a:r>
              <a:rPr lang="en-US" dirty="0"/>
              <a:t>Prison</a:t>
            </a:r>
          </a:p>
          <a:p>
            <a:r>
              <a:rPr lang="en-US" dirty="0"/>
              <a:t>Probation</a:t>
            </a:r>
          </a:p>
        </p:txBody>
      </p:sp>
      <p:sp>
        <p:nvSpPr>
          <p:cNvPr id="5" name="Text Placeholder 4">
            <a:extLst>
              <a:ext uri="{FF2B5EF4-FFF2-40B4-BE49-F238E27FC236}">
                <a16:creationId xmlns:a16="http://schemas.microsoft.com/office/drawing/2014/main" id="{C6F893A5-1776-4DAA-9ED3-C8398D6974EE}"/>
              </a:ext>
            </a:extLst>
          </p:cNvPr>
          <p:cNvSpPr>
            <a:spLocks noGrp="1"/>
          </p:cNvSpPr>
          <p:nvPr>
            <p:ph type="body" sz="quarter" idx="3"/>
          </p:nvPr>
        </p:nvSpPr>
        <p:spPr>
          <a:xfrm>
            <a:off x="6096000" y="2336873"/>
            <a:ext cx="4474028" cy="692076"/>
          </a:xfrm>
        </p:spPr>
        <p:txBody>
          <a:bodyPr>
            <a:normAutofit/>
          </a:bodyPr>
          <a:lstStyle/>
          <a:p>
            <a:r>
              <a:rPr lang="en-US" sz="3200" dirty="0">
                <a:solidFill>
                  <a:srgbClr val="FFC000"/>
                </a:solidFill>
              </a:rPr>
              <a:t>Comparison </a:t>
            </a:r>
          </a:p>
        </p:txBody>
      </p:sp>
      <p:sp>
        <p:nvSpPr>
          <p:cNvPr id="6" name="Content Placeholder 5">
            <a:extLst>
              <a:ext uri="{FF2B5EF4-FFF2-40B4-BE49-F238E27FC236}">
                <a16:creationId xmlns:a16="http://schemas.microsoft.com/office/drawing/2014/main" id="{BCB6432E-F453-49B3-8576-A7CD3ED93F69}"/>
              </a:ext>
            </a:extLst>
          </p:cNvPr>
          <p:cNvSpPr>
            <a:spLocks noGrp="1"/>
          </p:cNvSpPr>
          <p:nvPr>
            <p:ph sz="quarter" idx="4"/>
          </p:nvPr>
        </p:nvSpPr>
        <p:spPr>
          <a:xfrm>
            <a:off x="6609883" y="3028949"/>
            <a:ext cx="4700059" cy="2906179"/>
          </a:xfrm>
        </p:spPr>
        <p:txBody>
          <a:bodyPr/>
          <a:lstStyle/>
          <a:p>
            <a:r>
              <a:rPr lang="en-US" dirty="0"/>
              <a:t>Jail</a:t>
            </a:r>
          </a:p>
          <a:p>
            <a:r>
              <a:rPr lang="en-US" dirty="0"/>
              <a:t>Prison</a:t>
            </a:r>
          </a:p>
          <a:p>
            <a:r>
              <a:rPr lang="en-US" dirty="0"/>
              <a:t>Probation</a:t>
            </a:r>
          </a:p>
          <a:p>
            <a:pPr marL="0" indent="0">
              <a:buNone/>
            </a:pPr>
            <a:endParaRPr lang="en-US" dirty="0"/>
          </a:p>
        </p:txBody>
      </p:sp>
      <p:sp>
        <p:nvSpPr>
          <p:cNvPr id="12" name="TextBox 11">
            <a:extLst>
              <a:ext uri="{FF2B5EF4-FFF2-40B4-BE49-F238E27FC236}">
                <a16:creationId xmlns:a16="http://schemas.microsoft.com/office/drawing/2014/main" id="{D4AC020F-F757-4C2C-9D8B-6CBB2352B844}"/>
              </a:ext>
            </a:extLst>
          </p:cNvPr>
          <p:cNvSpPr txBox="1"/>
          <p:nvPr/>
        </p:nvSpPr>
        <p:spPr>
          <a:xfrm>
            <a:off x="4432300" y="3632200"/>
            <a:ext cx="1172409" cy="369332"/>
          </a:xfrm>
          <a:prstGeom prst="rect">
            <a:avLst/>
          </a:prstGeom>
          <a:noFill/>
        </p:spPr>
        <p:txBody>
          <a:bodyPr wrap="square" rtlCol="0">
            <a:spAutoFit/>
          </a:bodyPr>
          <a:lstStyle/>
          <a:p>
            <a:r>
              <a:rPr lang="en-US" dirty="0">
                <a:solidFill>
                  <a:srgbClr val="FFC000"/>
                </a:solidFill>
              </a:rPr>
              <a:t>$10,964</a:t>
            </a:r>
          </a:p>
        </p:txBody>
      </p:sp>
      <p:sp>
        <p:nvSpPr>
          <p:cNvPr id="15" name="Right Brace 14">
            <a:extLst>
              <a:ext uri="{FF2B5EF4-FFF2-40B4-BE49-F238E27FC236}">
                <a16:creationId xmlns:a16="http://schemas.microsoft.com/office/drawing/2014/main" id="{FA5AC764-68D6-45B2-B4D5-C433517785C2}"/>
              </a:ext>
            </a:extLst>
          </p:cNvPr>
          <p:cNvSpPr/>
          <p:nvPr/>
        </p:nvSpPr>
        <p:spPr>
          <a:xfrm>
            <a:off x="3686853" y="3034279"/>
            <a:ext cx="386786" cy="1195842"/>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6" name="Right Brace 15">
            <a:extLst>
              <a:ext uri="{FF2B5EF4-FFF2-40B4-BE49-F238E27FC236}">
                <a16:creationId xmlns:a16="http://schemas.microsoft.com/office/drawing/2014/main" id="{59B57340-1E5B-4511-B50F-9C6085E649AE}"/>
              </a:ext>
            </a:extLst>
          </p:cNvPr>
          <p:cNvSpPr/>
          <p:nvPr/>
        </p:nvSpPr>
        <p:spPr>
          <a:xfrm>
            <a:off x="3689024" y="4483097"/>
            <a:ext cx="386786" cy="1195842"/>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36876234-1100-44E0-A478-0C568416530A}"/>
              </a:ext>
            </a:extLst>
          </p:cNvPr>
          <p:cNvSpPr txBox="1"/>
          <p:nvPr/>
        </p:nvSpPr>
        <p:spPr>
          <a:xfrm>
            <a:off x="4472188" y="4940300"/>
            <a:ext cx="1172409" cy="369332"/>
          </a:xfrm>
          <a:prstGeom prst="rect">
            <a:avLst/>
          </a:prstGeom>
          <a:noFill/>
        </p:spPr>
        <p:txBody>
          <a:bodyPr wrap="square" rtlCol="0">
            <a:spAutoFit/>
          </a:bodyPr>
          <a:lstStyle/>
          <a:p>
            <a:r>
              <a:rPr lang="en-US" dirty="0">
                <a:solidFill>
                  <a:srgbClr val="FFC000"/>
                </a:solidFill>
              </a:rPr>
              <a:t>$27,229</a:t>
            </a:r>
          </a:p>
        </p:txBody>
      </p:sp>
      <p:sp>
        <p:nvSpPr>
          <p:cNvPr id="18" name="Right Brace 17">
            <a:extLst>
              <a:ext uri="{FF2B5EF4-FFF2-40B4-BE49-F238E27FC236}">
                <a16:creationId xmlns:a16="http://schemas.microsoft.com/office/drawing/2014/main" id="{2FF3E552-A202-4CAB-9C56-58805DC327C9}"/>
              </a:ext>
            </a:extLst>
          </p:cNvPr>
          <p:cNvSpPr/>
          <p:nvPr/>
        </p:nvSpPr>
        <p:spPr>
          <a:xfrm>
            <a:off x="8550535" y="3034279"/>
            <a:ext cx="386786" cy="1195842"/>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7167FF7B-2C55-4F83-981F-D58899FDCF27}"/>
              </a:ext>
            </a:extLst>
          </p:cNvPr>
          <p:cNvSpPr txBox="1"/>
          <p:nvPr/>
        </p:nvSpPr>
        <p:spPr>
          <a:xfrm>
            <a:off x="9255994" y="3505197"/>
            <a:ext cx="1023182" cy="369332"/>
          </a:xfrm>
          <a:prstGeom prst="rect">
            <a:avLst/>
          </a:prstGeom>
          <a:noFill/>
        </p:spPr>
        <p:txBody>
          <a:bodyPr wrap="square" rtlCol="0">
            <a:spAutoFit/>
          </a:bodyPr>
          <a:lstStyle/>
          <a:p>
            <a:r>
              <a:rPr lang="en-US" dirty="0">
                <a:solidFill>
                  <a:srgbClr val="FFC000"/>
                </a:solidFill>
              </a:rPr>
              <a:t>$43,461</a:t>
            </a:r>
          </a:p>
        </p:txBody>
      </p:sp>
    </p:spTree>
    <p:extLst>
      <p:ext uri="{BB962C8B-B14F-4D97-AF65-F5344CB8AC3E}">
        <p14:creationId xmlns:p14="http://schemas.microsoft.com/office/powerpoint/2010/main" val="3723651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97581-5B32-46E2-A949-43253FB016B1}"/>
              </a:ext>
            </a:extLst>
          </p:cNvPr>
          <p:cNvSpPr>
            <a:spLocks noGrp="1"/>
          </p:cNvSpPr>
          <p:nvPr>
            <p:ph type="title"/>
          </p:nvPr>
        </p:nvSpPr>
        <p:spPr>
          <a:xfrm>
            <a:off x="269261" y="741569"/>
            <a:ext cx="11265602" cy="1080938"/>
          </a:xfrm>
        </p:spPr>
        <p:txBody>
          <a:bodyPr>
            <a:normAutofit/>
          </a:bodyPr>
          <a:lstStyle/>
          <a:p>
            <a:r>
              <a:rPr lang="en-US" sz="3200" dirty="0"/>
              <a:t>Costs per Person for Incarceration and Probation by Group</a:t>
            </a:r>
          </a:p>
        </p:txBody>
      </p:sp>
      <p:graphicFrame>
        <p:nvGraphicFramePr>
          <p:cNvPr id="3" name="Table 2">
            <a:extLst>
              <a:ext uri="{FF2B5EF4-FFF2-40B4-BE49-F238E27FC236}">
                <a16:creationId xmlns:a16="http://schemas.microsoft.com/office/drawing/2014/main" id="{6829A213-5D55-4BDF-AA0A-63ABEC99C468}"/>
              </a:ext>
            </a:extLst>
          </p:cNvPr>
          <p:cNvGraphicFramePr>
            <a:graphicFrameLocks noGrp="1"/>
          </p:cNvGraphicFramePr>
          <p:nvPr>
            <p:extLst>
              <p:ext uri="{D42A27DB-BD31-4B8C-83A1-F6EECF244321}">
                <p14:modId xmlns:p14="http://schemas.microsoft.com/office/powerpoint/2010/main" val="4006866796"/>
              </p:ext>
            </p:extLst>
          </p:nvPr>
        </p:nvGraphicFramePr>
        <p:xfrm>
          <a:off x="12496800" y="3340100"/>
          <a:ext cx="9448800" cy="3809417"/>
        </p:xfrm>
        <a:graphic>
          <a:graphicData uri="http://schemas.openxmlformats.org/drawingml/2006/table">
            <a:tbl>
              <a:tblPr firstRow="1" firstCol="1" bandRow="1">
                <a:tableStyleId>{5C22544A-7EE6-4342-B048-85BDC9FD1C3A}</a:tableStyleId>
              </a:tblPr>
              <a:tblGrid>
                <a:gridCol w="1271954">
                  <a:extLst>
                    <a:ext uri="{9D8B030D-6E8A-4147-A177-3AD203B41FA5}">
                      <a16:colId xmlns:a16="http://schemas.microsoft.com/office/drawing/2014/main" val="3363137011"/>
                    </a:ext>
                  </a:extLst>
                </a:gridCol>
                <a:gridCol w="2335770">
                  <a:extLst>
                    <a:ext uri="{9D8B030D-6E8A-4147-A177-3AD203B41FA5}">
                      <a16:colId xmlns:a16="http://schemas.microsoft.com/office/drawing/2014/main" val="4112173327"/>
                    </a:ext>
                  </a:extLst>
                </a:gridCol>
                <a:gridCol w="2176087">
                  <a:extLst>
                    <a:ext uri="{9D8B030D-6E8A-4147-A177-3AD203B41FA5}">
                      <a16:colId xmlns:a16="http://schemas.microsoft.com/office/drawing/2014/main" val="1573377807"/>
                    </a:ext>
                  </a:extLst>
                </a:gridCol>
                <a:gridCol w="1947025">
                  <a:extLst>
                    <a:ext uri="{9D8B030D-6E8A-4147-A177-3AD203B41FA5}">
                      <a16:colId xmlns:a16="http://schemas.microsoft.com/office/drawing/2014/main" val="2251950509"/>
                    </a:ext>
                  </a:extLst>
                </a:gridCol>
                <a:gridCol w="1717964">
                  <a:extLst>
                    <a:ext uri="{9D8B030D-6E8A-4147-A177-3AD203B41FA5}">
                      <a16:colId xmlns:a16="http://schemas.microsoft.com/office/drawing/2014/main" val="2792701999"/>
                    </a:ext>
                  </a:extLst>
                </a:gridCol>
              </a:tblGrid>
              <a:tr h="1155113">
                <a:tc>
                  <a:txBody>
                    <a:bodyPr/>
                    <a:lstStyle/>
                    <a:p>
                      <a:pPr marL="0" marR="0">
                        <a:lnSpc>
                          <a:spcPct val="107000"/>
                        </a:lnSpc>
                        <a:spcBef>
                          <a:spcPts val="0"/>
                        </a:spcBef>
                        <a:spcAft>
                          <a:spcPts val="0"/>
                        </a:spcAft>
                      </a:pPr>
                      <a:r>
                        <a:rPr lang="en-US" sz="1400" dirty="0">
                          <a:effectLst/>
                        </a:rPr>
                        <a:t>Time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Treatment Group </a:t>
                      </a:r>
                    </a:p>
                    <a:p>
                      <a:pPr marL="0" marR="0" algn="ctr">
                        <a:lnSpc>
                          <a:spcPct val="107000"/>
                        </a:lnSpc>
                        <a:spcBef>
                          <a:spcPts val="0"/>
                        </a:spcBef>
                        <a:spcAft>
                          <a:spcPts val="0"/>
                        </a:spcAft>
                      </a:pPr>
                      <a:r>
                        <a:rPr lang="en-US" sz="1400" dirty="0">
                          <a:effectLst/>
                        </a:rPr>
                        <a:t>Cost Per Person</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Comparison Group Cost Per Person</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Treatment Savings Percent Per Person</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Treatment Savings Dollars Per Person</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0586244"/>
                  </a:ext>
                </a:extLst>
              </a:tr>
              <a:tr h="663576">
                <a:tc>
                  <a:txBody>
                    <a:bodyPr/>
                    <a:lstStyle/>
                    <a:p>
                      <a:pPr marL="0" marR="0">
                        <a:lnSpc>
                          <a:spcPct val="107000"/>
                        </a:lnSpc>
                        <a:spcBef>
                          <a:spcPts val="0"/>
                        </a:spcBef>
                        <a:spcAft>
                          <a:spcPts val="0"/>
                        </a:spcAft>
                      </a:pPr>
                      <a:r>
                        <a:rPr lang="en-US" sz="1400" dirty="0">
                          <a:effectLst/>
                        </a:rPr>
                        <a:t>Exit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dirty="0">
                          <a:effectLst/>
                        </a:rPr>
                        <a:t> $     38,193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dirty="0">
                          <a:effectLst/>
                        </a:rPr>
                        <a:t> $     43,461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12%</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a:effectLst/>
                        </a:rPr>
                        <a:t> $     5,268</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747280"/>
                  </a:ext>
                </a:extLst>
              </a:tr>
              <a:tr h="663576">
                <a:tc>
                  <a:txBody>
                    <a:bodyPr/>
                    <a:lstStyle/>
                    <a:p>
                      <a:pPr marL="0" marR="0">
                        <a:lnSpc>
                          <a:spcPct val="107000"/>
                        </a:lnSpc>
                        <a:spcBef>
                          <a:spcPts val="0"/>
                        </a:spcBef>
                        <a:spcAft>
                          <a:spcPts val="0"/>
                        </a:spcAft>
                      </a:pPr>
                      <a:r>
                        <a:rPr lang="en-US" sz="1400" dirty="0">
                          <a:effectLst/>
                        </a:rPr>
                        <a:t>6 months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a:effectLst/>
                        </a:rPr>
                        <a:t> $     41,235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dirty="0">
                          <a:effectLst/>
                        </a:rPr>
                        <a:t> $     50,414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18%</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dirty="0">
                          <a:effectLst/>
                        </a:rPr>
                        <a:t> $    9,179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8700729"/>
                  </a:ext>
                </a:extLst>
              </a:tr>
              <a:tr h="663576">
                <a:tc>
                  <a:txBody>
                    <a:bodyPr/>
                    <a:lstStyle/>
                    <a:p>
                      <a:pPr marL="0" marR="0">
                        <a:lnSpc>
                          <a:spcPct val="107000"/>
                        </a:lnSpc>
                        <a:spcBef>
                          <a:spcPts val="0"/>
                        </a:spcBef>
                        <a:spcAft>
                          <a:spcPts val="0"/>
                        </a:spcAft>
                      </a:pPr>
                      <a:r>
                        <a:rPr lang="en-US" sz="1400" dirty="0">
                          <a:effectLst/>
                        </a:rPr>
                        <a:t>12 months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a:effectLst/>
                        </a:rPr>
                        <a:t> $     42,974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a:effectLst/>
                        </a:rPr>
                        <a:t> $     58,672</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27%</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dirty="0">
                          <a:effectLst/>
                        </a:rPr>
                        <a:t> $    15,699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1403799"/>
                  </a:ext>
                </a:extLst>
              </a:tr>
              <a:tr h="663576">
                <a:tc>
                  <a:txBody>
                    <a:bodyPr/>
                    <a:lstStyle/>
                    <a:p>
                      <a:pPr marL="0" marR="0">
                        <a:lnSpc>
                          <a:spcPct val="107000"/>
                        </a:lnSpc>
                        <a:spcBef>
                          <a:spcPts val="0"/>
                        </a:spcBef>
                        <a:spcAft>
                          <a:spcPts val="0"/>
                        </a:spcAft>
                      </a:pPr>
                      <a:r>
                        <a:rPr lang="en-US" sz="1400" dirty="0">
                          <a:effectLst/>
                        </a:rPr>
                        <a:t>18 months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a:effectLst/>
                        </a:rPr>
                        <a:t> $     44,712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a:effectLst/>
                        </a:rPr>
                        <a:t> $     60,845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28%</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dirty="0">
                          <a:effectLst/>
                        </a:rPr>
                        <a:t> $    16,133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8789597"/>
                  </a:ext>
                </a:extLst>
              </a:tr>
            </a:tbl>
          </a:graphicData>
        </a:graphic>
      </p:graphicFrame>
      <p:graphicFrame>
        <p:nvGraphicFramePr>
          <p:cNvPr id="5" name="Table 4">
            <a:extLst>
              <a:ext uri="{FF2B5EF4-FFF2-40B4-BE49-F238E27FC236}">
                <a16:creationId xmlns:a16="http://schemas.microsoft.com/office/drawing/2014/main" id="{92FB649E-3D71-4ACA-8285-0FDE6C91A672}"/>
              </a:ext>
            </a:extLst>
          </p:cNvPr>
          <p:cNvGraphicFramePr>
            <a:graphicFrameLocks noGrp="1"/>
          </p:cNvGraphicFramePr>
          <p:nvPr>
            <p:extLst>
              <p:ext uri="{D42A27DB-BD31-4B8C-83A1-F6EECF244321}">
                <p14:modId xmlns:p14="http://schemas.microsoft.com/office/powerpoint/2010/main" val="4051532311"/>
              </p:ext>
            </p:extLst>
          </p:nvPr>
        </p:nvGraphicFramePr>
        <p:xfrm>
          <a:off x="1126435" y="2093842"/>
          <a:ext cx="10204173" cy="4147931"/>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1891323">
                  <a:extLst>
                    <a:ext uri="{9D8B030D-6E8A-4147-A177-3AD203B41FA5}">
                      <a16:colId xmlns:a16="http://schemas.microsoft.com/office/drawing/2014/main" val="3007042784"/>
                    </a:ext>
                  </a:extLst>
                </a:gridCol>
                <a:gridCol w="1187550">
                  <a:extLst>
                    <a:ext uri="{9D8B030D-6E8A-4147-A177-3AD203B41FA5}">
                      <a16:colId xmlns:a16="http://schemas.microsoft.com/office/drawing/2014/main" val="2065991499"/>
                    </a:ext>
                  </a:extLst>
                </a:gridCol>
                <a:gridCol w="1187550">
                  <a:extLst>
                    <a:ext uri="{9D8B030D-6E8A-4147-A177-3AD203B41FA5}">
                      <a16:colId xmlns:a16="http://schemas.microsoft.com/office/drawing/2014/main" val="859633785"/>
                    </a:ext>
                  </a:extLst>
                </a:gridCol>
                <a:gridCol w="1187550">
                  <a:extLst>
                    <a:ext uri="{9D8B030D-6E8A-4147-A177-3AD203B41FA5}">
                      <a16:colId xmlns:a16="http://schemas.microsoft.com/office/drawing/2014/main" val="2536277765"/>
                    </a:ext>
                  </a:extLst>
                </a:gridCol>
                <a:gridCol w="1187550">
                  <a:extLst>
                    <a:ext uri="{9D8B030D-6E8A-4147-A177-3AD203B41FA5}">
                      <a16:colId xmlns:a16="http://schemas.microsoft.com/office/drawing/2014/main" val="2687387079"/>
                    </a:ext>
                  </a:extLst>
                </a:gridCol>
                <a:gridCol w="1187550">
                  <a:extLst>
                    <a:ext uri="{9D8B030D-6E8A-4147-A177-3AD203B41FA5}">
                      <a16:colId xmlns:a16="http://schemas.microsoft.com/office/drawing/2014/main" val="798454388"/>
                    </a:ext>
                  </a:extLst>
                </a:gridCol>
                <a:gridCol w="1187550">
                  <a:extLst>
                    <a:ext uri="{9D8B030D-6E8A-4147-A177-3AD203B41FA5}">
                      <a16:colId xmlns:a16="http://schemas.microsoft.com/office/drawing/2014/main" val="3703882422"/>
                    </a:ext>
                  </a:extLst>
                </a:gridCol>
                <a:gridCol w="1187550">
                  <a:extLst>
                    <a:ext uri="{9D8B030D-6E8A-4147-A177-3AD203B41FA5}">
                      <a16:colId xmlns:a16="http://schemas.microsoft.com/office/drawing/2014/main" val="2593635042"/>
                    </a:ext>
                  </a:extLst>
                </a:gridCol>
              </a:tblGrid>
              <a:tr h="1523069">
                <a:tc>
                  <a:txBody>
                    <a:bodyPr/>
                    <a:lstStyle/>
                    <a:p>
                      <a:pPr marL="0" marR="0">
                        <a:lnSpc>
                          <a:spcPct val="107000"/>
                        </a:lnSpc>
                        <a:spcBef>
                          <a:spcPts val="0"/>
                        </a:spcBef>
                        <a:spcAft>
                          <a:spcPts val="0"/>
                        </a:spcAft>
                      </a:pPr>
                      <a:r>
                        <a:rPr lang="en-US" sz="1400" dirty="0">
                          <a:effectLst/>
                          <a:latin typeface="+mj-lt"/>
                        </a:rPr>
                        <a:t>Group</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algn="ctr" defTabSz="914400" rtl="0" eaLnBrk="1" latinLnBrk="0" hangingPunct="1">
                        <a:lnSpc>
                          <a:spcPct val="107000"/>
                        </a:lnSpc>
                        <a:spcBef>
                          <a:spcPts val="0"/>
                        </a:spcBef>
                        <a:spcAft>
                          <a:spcPts val="0"/>
                        </a:spcAft>
                      </a:pPr>
                      <a:r>
                        <a:rPr lang="en-US" sz="1400" b="1" kern="1200" dirty="0">
                          <a:solidFill>
                            <a:schemeClr val="lt1"/>
                          </a:solidFill>
                          <a:effectLst/>
                          <a:latin typeface="+mn-lt"/>
                          <a:ea typeface="+mn-ea"/>
                          <a:cs typeface="+mn-cs"/>
                        </a:rPr>
                        <a:t>Prison Costs</a:t>
                      </a:r>
                    </a:p>
                  </a:txBody>
                  <a:tcPr marL="68580" marR="68580" marT="0" marB="0" anchor="ctr"/>
                </a:tc>
                <a:tc hMerge="1">
                  <a:txBody>
                    <a:bodyPr/>
                    <a:lstStyle/>
                    <a:p>
                      <a:endParaRPr lang="en-US"/>
                    </a:p>
                  </a:txBody>
                  <a:tcPr/>
                </a:tc>
                <a:tc gridSpan="2">
                  <a:txBody>
                    <a:bodyPr/>
                    <a:lstStyle/>
                    <a:p>
                      <a:pPr marL="0" marR="0" algn="ctr" defTabSz="914400" rtl="0" eaLnBrk="1" latinLnBrk="0" hangingPunct="1">
                        <a:lnSpc>
                          <a:spcPct val="107000"/>
                        </a:lnSpc>
                        <a:spcBef>
                          <a:spcPts val="0"/>
                        </a:spcBef>
                        <a:spcAft>
                          <a:spcPts val="0"/>
                        </a:spcAft>
                      </a:pPr>
                      <a:r>
                        <a:rPr lang="en-US" sz="1400" b="1" kern="1200" dirty="0">
                          <a:solidFill>
                            <a:schemeClr val="lt1"/>
                          </a:solidFill>
                          <a:effectLst/>
                          <a:latin typeface="+mn-lt"/>
                          <a:ea typeface="+mn-ea"/>
                          <a:cs typeface="+mn-cs"/>
                        </a:rPr>
                        <a:t>Probation Costs</a:t>
                      </a:r>
                    </a:p>
                  </a:txBody>
                  <a:tcPr marL="68580" marR="68580" marT="0" marB="0" anchor="ctr"/>
                </a:tc>
                <a:tc hMerge="1">
                  <a:txBody>
                    <a:bodyPr/>
                    <a:lstStyle/>
                    <a:p>
                      <a:endParaRPr lang="en-US"/>
                    </a:p>
                  </a:txBody>
                  <a:tcPr/>
                </a:tc>
                <a:tc gridSpan="2">
                  <a:txBody>
                    <a:bodyPr/>
                    <a:lstStyle/>
                    <a:p>
                      <a:pPr marL="0" marR="0" algn="ctr" defTabSz="914400" rtl="0" eaLnBrk="1" latinLnBrk="0" hangingPunct="1">
                        <a:lnSpc>
                          <a:spcPct val="107000"/>
                        </a:lnSpc>
                        <a:spcBef>
                          <a:spcPts val="0"/>
                        </a:spcBef>
                        <a:spcAft>
                          <a:spcPts val="0"/>
                        </a:spcAft>
                      </a:pPr>
                      <a:r>
                        <a:rPr lang="en-US" sz="1400" b="1" kern="1200">
                          <a:solidFill>
                            <a:schemeClr val="lt1"/>
                          </a:solidFill>
                          <a:effectLst/>
                          <a:latin typeface="+mn-lt"/>
                          <a:ea typeface="+mn-ea"/>
                          <a:cs typeface="+mn-cs"/>
                        </a:rPr>
                        <a:t>Jail Costs</a:t>
                      </a:r>
                    </a:p>
                  </a:txBody>
                  <a:tcPr marL="68580" marR="68580" marT="0" marB="0" anchor="ctr"/>
                </a:tc>
                <a:tc hMerge="1">
                  <a:txBody>
                    <a:bodyPr/>
                    <a:lstStyle/>
                    <a:p>
                      <a:endParaRPr lang="en-US"/>
                    </a:p>
                  </a:txBody>
                  <a:tcPr/>
                </a:tc>
                <a:tc>
                  <a:txBody>
                    <a:bodyPr/>
                    <a:lstStyle/>
                    <a:p>
                      <a:pPr marL="0" marR="0" algn="ctr" defTabSz="914400" rtl="0" eaLnBrk="1" latinLnBrk="0" hangingPunct="1">
                        <a:lnSpc>
                          <a:spcPct val="107000"/>
                        </a:lnSpc>
                        <a:spcBef>
                          <a:spcPts val="0"/>
                        </a:spcBef>
                        <a:spcAft>
                          <a:spcPts val="0"/>
                        </a:spcAft>
                      </a:pPr>
                      <a:endParaRPr lang="en-US" sz="1400" b="1" kern="1200" dirty="0">
                        <a:solidFill>
                          <a:schemeClr val="lt1"/>
                        </a:solidFill>
                        <a:effectLst/>
                        <a:latin typeface="+mn-lt"/>
                        <a:ea typeface="+mn-ea"/>
                        <a:cs typeface="+mn-cs"/>
                      </a:endParaRPr>
                    </a:p>
                    <a:p>
                      <a:pPr marL="0" marR="0" algn="ctr" defTabSz="914400" rtl="0" eaLnBrk="1" latinLnBrk="0" hangingPunct="1">
                        <a:lnSpc>
                          <a:spcPct val="107000"/>
                        </a:lnSpc>
                        <a:spcBef>
                          <a:spcPts val="0"/>
                        </a:spcBef>
                        <a:spcAft>
                          <a:spcPts val="0"/>
                        </a:spcAft>
                      </a:pPr>
                      <a:endParaRPr lang="en-US" sz="1400" b="1" kern="1200" dirty="0">
                        <a:solidFill>
                          <a:schemeClr val="lt1"/>
                        </a:solidFill>
                        <a:effectLst/>
                        <a:latin typeface="+mn-lt"/>
                        <a:ea typeface="+mn-ea"/>
                        <a:cs typeface="+mn-cs"/>
                      </a:endParaRPr>
                    </a:p>
                    <a:p>
                      <a:pPr marL="0" marR="0" algn="ctr" defTabSz="914400" rtl="0" eaLnBrk="1" latinLnBrk="0" hangingPunct="1">
                        <a:lnSpc>
                          <a:spcPct val="107000"/>
                        </a:lnSpc>
                        <a:spcBef>
                          <a:spcPts val="0"/>
                        </a:spcBef>
                        <a:spcAft>
                          <a:spcPts val="0"/>
                        </a:spcAft>
                      </a:pPr>
                      <a:r>
                        <a:rPr lang="en-US" sz="1400" b="1" kern="1200" dirty="0">
                          <a:solidFill>
                            <a:schemeClr val="lt1"/>
                          </a:solidFill>
                          <a:effectLst/>
                          <a:latin typeface="+mn-lt"/>
                          <a:ea typeface="+mn-ea"/>
                          <a:cs typeface="+mn-cs"/>
                        </a:rPr>
                        <a:t>Total Cost per Person</a:t>
                      </a:r>
                    </a:p>
                  </a:txBody>
                  <a:tcPr marL="68580" marR="68580" marT="0" marB="0"/>
                </a:tc>
                <a:extLst>
                  <a:ext uri="{0D108BD9-81ED-4DB2-BD59-A6C34878D82A}">
                    <a16:rowId xmlns:a16="http://schemas.microsoft.com/office/drawing/2014/main" val="2522001163"/>
                  </a:ext>
                </a:extLst>
              </a:tr>
              <a:tr h="874954">
                <a:tc>
                  <a:txBody>
                    <a:bodyPr/>
                    <a:lstStyle/>
                    <a:p>
                      <a:endParaRPr lang="en-US" sz="1400" dirty="0">
                        <a:effectLst/>
                        <a:latin typeface="+mj-lt"/>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latin typeface="+mj-lt"/>
                        </a:rPr>
                        <a:t>Avg. Days</a:t>
                      </a:r>
                      <a:endParaRPr lang="en-US" sz="1600" b="1"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mj-lt"/>
                        </a:rPr>
                        <a:t>$123/day</a:t>
                      </a:r>
                      <a:endParaRPr lang="en-US" sz="1600" b="1"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mj-lt"/>
                        </a:rPr>
                        <a:t>Avg. Days</a:t>
                      </a:r>
                      <a:endParaRPr lang="en-US" sz="1600" b="1"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mj-lt"/>
                        </a:rPr>
                        <a:t>$4.86/day</a:t>
                      </a:r>
                      <a:endParaRPr lang="en-US" sz="1600" b="1"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mj-lt"/>
                        </a:rPr>
                        <a:t>Avg. Days</a:t>
                      </a:r>
                      <a:endParaRPr lang="en-US" sz="1600" b="1"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mj-lt"/>
                        </a:rPr>
                        <a:t>$141/day</a:t>
                      </a:r>
                      <a:endParaRPr lang="en-US" sz="1600" b="1"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sz="1800" dirty="0">
                        <a:effectLst/>
                        <a:latin typeface="+mj-lt"/>
                        <a:cs typeface="Times New Roman" panose="02020603050405020304" pitchFamily="18" charset="0"/>
                      </a:endParaRPr>
                    </a:p>
                  </a:txBody>
                  <a:tcPr marL="68580" marR="68580" marT="0" marB="0"/>
                </a:tc>
                <a:extLst>
                  <a:ext uri="{0D108BD9-81ED-4DB2-BD59-A6C34878D82A}">
                    <a16:rowId xmlns:a16="http://schemas.microsoft.com/office/drawing/2014/main" val="3804894688"/>
                  </a:ext>
                </a:extLst>
              </a:tr>
              <a:tr h="874954">
                <a:tc>
                  <a:txBody>
                    <a:bodyPr/>
                    <a:lstStyle/>
                    <a:p>
                      <a:pPr marL="0" marR="0">
                        <a:lnSpc>
                          <a:spcPct val="107000"/>
                        </a:lnSpc>
                        <a:spcBef>
                          <a:spcPts val="0"/>
                        </a:spcBef>
                        <a:spcAft>
                          <a:spcPts val="0"/>
                        </a:spcAft>
                      </a:pPr>
                      <a:r>
                        <a:rPr lang="en-US" sz="1400" dirty="0">
                          <a:effectLst/>
                          <a:latin typeface="+mj-lt"/>
                        </a:rPr>
                        <a:t>Treatment </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mj-lt"/>
                        </a:rPr>
                        <a:t>102</a:t>
                      </a:r>
                      <a:endParaRPr lang="en-US" sz="18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a:effectLst/>
                          <a:latin typeface="+mj-lt"/>
                        </a:rPr>
                        <a:t> $ 12,546 </a:t>
                      </a:r>
                      <a:endParaRPr lang="en-US" sz="18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mj-lt"/>
                        </a:rPr>
                        <a:t>410</a:t>
                      </a:r>
                      <a:endParaRPr lang="en-US" sz="18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a:effectLst/>
                          <a:latin typeface="+mj-lt"/>
                        </a:rPr>
                        <a:t> $ 1,993 </a:t>
                      </a:r>
                      <a:endParaRPr lang="en-US" sz="18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mj-lt"/>
                        </a:rPr>
                        <a:t>90</a:t>
                      </a:r>
                      <a:endParaRPr lang="en-US" sz="18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a:effectLst/>
                          <a:latin typeface="+mj-lt"/>
                        </a:rPr>
                        <a:t> $ 12,690 </a:t>
                      </a:r>
                      <a:endParaRPr lang="en-US" sz="18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b="1" dirty="0">
                          <a:solidFill>
                            <a:schemeClr val="bg1"/>
                          </a:solidFill>
                          <a:effectLst/>
                          <a:latin typeface="+mj-lt"/>
                        </a:rPr>
                        <a:t> $ 27,229 </a:t>
                      </a:r>
                      <a:endParaRPr lang="en-US" sz="1800" b="1"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305435"/>
                  </a:ext>
                </a:extLst>
              </a:tr>
              <a:tr h="874954">
                <a:tc>
                  <a:txBody>
                    <a:bodyPr/>
                    <a:lstStyle/>
                    <a:p>
                      <a:pPr marL="0" marR="0">
                        <a:lnSpc>
                          <a:spcPct val="107000"/>
                        </a:lnSpc>
                        <a:spcBef>
                          <a:spcPts val="0"/>
                        </a:spcBef>
                        <a:spcAft>
                          <a:spcPts val="0"/>
                        </a:spcAft>
                      </a:pPr>
                      <a:r>
                        <a:rPr lang="en-US" sz="1400" dirty="0">
                          <a:effectLst/>
                          <a:latin typeface="+mj-lt"/>
                        </a:rPr>
                        <a:t>Comparison </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mj-lt"/>
                        </a:rPr>
                        <a:t>232</a:t>
                      </a:r>
                      <a:endParaRPr lang="en-US" sz="18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a:effectLst/>
                          <a:latin typeface="+mj-lt"/>
                        </a:rPr>
                        <a:t> $ 28,536</a:t>
                      </a:r>
                      <a:endParaRPr lang="en-US" sz="18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mj-lt"/>
                        </a:rPr>
                        <a:t>982</a:t>
                      </a:r>
                      <a:endParaRPr lang="en-US" sz="18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a:effectLst/>
                          <a:latin typeface="+mj-lt"/>
                        </a:rPr>
                        <a:t> $ 4,773</a:t>
                      </a:r>
                      <a:endParaRPr lang="en-US" sz="18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mj-lt"/>
                        </a:rPr>
                        <a:t>72</a:t>
                      </a:r>
                      <a:endParaRPr lang="en-US" sz="18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a:effectLst/>
                          <a:latin typeface="+mj-lt"/>
                        </a:rPr>
                        <a:t> $ 10,152 </a:t>
                      </a:r>
                      <a:endParaRPr lang="en-US" sz="18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b="1" dirty="0">
                          <a:solidFill>
                            <a:schemeClr val="bg1"/>
                          </a:solidFill>
                          <a:effectLst/>
                          <a:latin typeface="+mj-lt"/>
                        </a:rPr>
                        <a:t> $ 43,461</a:t>
                      </a:r>
                      <a:endParaRPr lang="en-US" sz="1800" b="1"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2983535"/>
                  </a:ext>
                </a:extLst>
              </a:tr>
            </a:tbl>
          </a:graphicData>
        </a:graphic>
      </p:graphicFrame>
      <p:sp>
        <p:nvSpPr>
          <p:cNvPr id="10" name="TextBox 9">
            <a:extLst>
              <a:ext uri="{FF2B5EF4-FFF2-40B4-BE49-F238E27FC236}">
                <a16:creationId xmlns:a16="http://schemas.microsoft.com/office/drawing/2014/main" id="{6F4F6E8E-8A12-4ACC-A024-644C43FEA27D}"/>
              </a:ext>
            </a:extLst>
          </p:cNvPr>
          <p:cNvSpPr txBox="1"/>
          <p:nvPr/>
        </p:nvSpPr>
        <p:spPr>
          <a:xfrm>
            <a:off x="1925515" y="6374423"/>
            <a:ext cx="9873762" cy="369332"/>
          </a:xfrm>
          <a:prstGeom prst="rect">
            <a:avLst/>
          </a:prstGeom>
          <a:noFill/>
        </p:spPr>
        <p:txBody>
          <a:bodyPr wrap="square" rtlCol="0">
            <a:spAutoFit/>
          </a:bodyPr>
          <a:lstStyle/>
          <a:p>
            <a:r>
              <a:rPr lang="en-US" b="1" dirty="0"/>
              <a:t>Treatment group incurs significant jail and prison costs when you include everyone.</a:t>
            </a:r>
          </a:p>
        </p:txBody>
      </p:sp>
    </p:spTree>
    <p:extLst>
      <p:ext uri="{BB962C8B-B14F-4D97-AF65-F5344CB8AC3E}">
        <p14:creationId xmlns:p14="http://schemas.microsoft.com/office/powerpoint/2010/main" val="3371297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97581-5B32-46E2-A949-43253FB016B1}"/>
              </a:ext>
            </a:extLst>
          </p:cNvPr>
          <p:cNvSpPr>
            <a:spLocks noGrp="1"/>
          </p:cNvSpPr>
          <p:nvPr>
            <p:ph type="title"/>
          </p:nvPr>
        </p:nvSpPr>
        <p:spPr>
          <a:xfrm>
            <a:off x="269261" y="741569"/>
            <a:ext cx="11265602" cy="1080938"/>
          </a:xfrm>
        </p:spPr>
        <p:txBody>
          <a:bodyPr>
            <a:normAutofit/>
          </a:bodyPr>
          <a:lstStyle/>
          <a:p>
            <a:r>
              <a:rPr lang="en-US" sz="3200" dirty="0"/>
              <a:t>Treatment Courts still have Cost Benefit</a:t>
            </a:r>
          </a:p>
        </p:txBody>
      </p:sp>
      <p:graphicFrame>
        <p:nvGraphicFramePr>
          <p:cNvPr id="3" name="Table 2">
            <a:extLst>
              <a:ext uri="{FF2B5EF4-FFF2-40B4-BE49-F238E27FC236}">
                <a16:creationId xmlns:a16="http://schemas.microsoft.com/office/drawing/2014/main" id="{6829A213-5D55-4BDF-AA0A-63ABEC99C468}"/>
              </a:ext>
            </a:extLst>
          </p:cNvPr>
          <p:cNvGraphicFramePr>
            <a:graphicFrameLocks noGrp="1"/>
          </p:cNvGraphicFramePr>
          <p:nvPr>
            <p:extLst>
              <p:ext uri="{D42A27DB-BD31-4B8C-83A1-F6EECF244321}">
                <p14:modId xmlns:p14="http://schemas.microsoft.com/office/powerpoint/2010/main" val="1954805749"/>
              </p:ext>
            </p:extLst>
          </p:nvPr>
        </p:nvGraphicFramePr>
        <p:xfrm>
          <a:off x="939800" y="2197100"/>
          <a:ext cx="9448800" cy="3809417"/>
        </p:xfrm>
        <a:graphic>
          <a:graphicData uri="http://schemas.openxmlformats.org/drawingml/2006/table">
            <a:tbl>
              <a:tblPr firstRow="1" firstCol="1" bandRow="1">
                <a:tableStyleId>{5C22544A-7EE6-4342-B048-85BDC9FD1C3A}</a:tableStyleId>
              </a:tblPr>
              <a:tblGrid>
                <a:gridCol w="1271954">
                  <a:extLst>
                    <a:ext uri="{9D8B030D-6E8A-4147-A177-3AD203B41FA5}">
                      <a16:colId xmlns:a16="http://schemas.microsoft.com/office/drawing/2014/main" val="3363137011"/>
                    </a:ext>
                  </a:extLst>
                </a:gridCol>
                <a:gridCol w="2335770">
                  <a:extLst>
                    <a:ext uri="{9D8B030D-6E8A-4147-A177-3AD203B41FA5}">
                      <a16:colId xmlns:a16="http://schemas.microsoft.com/office/drawing/2014/main" val="4112173327"/>
                    </a:ext>
                  </a:extLst>
                </a:gridCol>
                <a:gridCol w="2176087">
                  <a:extLst>
                    <a:ext uri="{9D8B030D-6E8A-4147-A177-3AD203B41FA5}">
                      <a16:colId xmlns:a16="http://schemas.microsoft.com/office/drawing/2014/main" val="1573377807"/>
                    </a:ext>
                  </a:extLst>
                </a:gridCol>
                <a:gridCol w="1947025">
                  <a:extLst>
                    <a:ext uri="{9D8B030D-6E8A-4147-A177-3AD203B41FA5}">
                      <a16:colId xmlns:a16="http://schemas.microsoft.com/office/drawing/2014/main" val="2251950509"/>
                    </a:ext>
                  </a:extLst>
                </a:gridCol>
                <a:gridCol w="1717964">
                  <a:extLst>
                    <a:ext uri="{9D8B030D-6E8A-4147-A177-3AD203B41FA5}">
                      <a16:colId xmlns:a16="http://schemas.microsoft.com/office/drawing/2014/main" val="2792701999"/>
                    </a:ext>
                  </a:extLst>
                </a:gridCol>
              </a:tblGrid>
              <a:tr h="1155113">
                <a:tc>
                  <a:txBody>
                    <a:bodyPr/>
                    <a:lstStyle/>
                    <a:p>
                      <a:pPr marL="0" marR="0">
                        <a:lnSpc>
                          <a:spcPct val="107000"/>
                        </a:lnSpc>
                        <a:spcBef>
                          <a:spcPts val="0"/>
                        </a:spcBef>
                        <a:spcAft>
                          <a:spcPts val="0"/>
                        </a:spcAft>
                      </a:pPr>
                      <a:r>
                        <a:rPr lang="en-US" sz="1400" dirty="0">
                          <a:effectLst/>
                        </a:rPr>
                        <a:t>Time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Treatment Group </a:t>
                      </a:r>
                    </a:p>
                    <a:p>
                      <a:pPr marL="0" marR="0" algn="ctr">
                        <a:lnSpc>
                          <a:spcPct val="107000"/>
                        </a:lnSpc>
                        <a:spcBef>
                          <a:spcPts val="0"/>
                        </a:spcBef>
                        <a:spcAft>
                          <a:spcPts val="0"/>
                        </a:spcAft>
                      </a:pPr>
                      <a:r>
                        <a:rPr lang="en-US" sz="1400" dirty="0">
                          <a:effectLst/>
                        </a:rPr>
                        <a:t>Cost Per Person</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Comparison Group Cost Per Person</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Treatment Savings Percent Per Person</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Treatment Savings Dollars Per Person</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0586244"/>
                  </a:ext>
                </a:extLst>
              </a:tr>
              <a:tr h="663576">
                <a:tc>
                  <a:txBody>
                    <a:bodyPr/>
                    <a:lstStyle/>
                    <a:p>
                      <a:pPr marL="0" marR="0">
                        <a:lnSpc>
                          <a:spcPct val="107000"/>
                        </a:lnSpc>
                        <a:spcBef>
                          <a:spcPts val="0"/>
                        </a:spcBef>
                        <a:spcAft>
                          <a:spcPts val="0"/>
                        </a:spcAft>
                      </a:pPr>
                      <a:r>
                        <a:rPr lang="en-US" sz="1400" dirty="0">
                          <a:effectLst/>
                        </a:rPr>
                        <a:t>Exit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 $     38,193 </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 $     43,461 </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a:effectLst/>
                        </a:rPr>
                        <a:t>12%</a:t>
                      </a:r>
                      <a:endParaRPr lang="en-US" sz="18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a:effectLst/>
                        </a:rPr>
                        <a:t> $     5,268</a:t>
                      </a:r>
                      <a:endParaRPr lang="en-US" sz="18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747280"/>
                  </a:ext>
                </a:extLst>
              </a:tr>
              <a:tr h="663576">
                <a:tc>
                  <a:txBody>
                    <a:bodyPr/>
                    <a:lstStyle/>
                    <a:p>
                      <a:pPr marL="0" marR="0">
                        <a:lnSpc>
                          <a:spcPct val="107000"/>
                        </a:lnSpc>
                        <a:spcBef>
                          <a:spcPts val="0"/>
                        </a:spcBef>
                        <a:spcAft>
                          <a:spcPts val="0"/>
                        </a:spcAft>
                      </a:pPr>
                      <a:r>
                        <a:rPr lang="en-US" sz="1400" dirty="0">
                          <a:effectLst/>
                        </a:rPr>
                        <a:t>6 months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 $     41,235 </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 $     50,414 </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18%</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a:effectLst/>
                        </a:rPr>
                        <a:t> $    9,179 </a:t>
                      </a:r>
                      <a:endParaRPr lang="en-US" sz="18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8700729"/>
                  </a:ext>
                </a:extLst>
              </a:tr>
              <a:tr h="663576">
                <a:tc>
                  <a:txBody>
                    <a:bodyPr/>
                    <a:lstStyle/>
                    <a:p>
                      <a:pPr marL="0" marR="0">
                        <a:lnSpc>
                          <a:spcPct val="107000"/>
                        </a:lnSpc>
                        <a:spcBef>
                          <a:spcPts val="0"/>
                        </a:spcBef>
                        <a:spcAft>
                          <a:spcPts val="0"/>
                        </a:spcAft>
                      </a:pPr>
                      <a:r>
                        <a:rPr lang="en-US" sz="1400" dirty="0">
                          <a:effectLst/>
                        </a:rPr>
                        <a:t>12 months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a:effectLst/>
                        </a:rPr>
                        <a:t> $     42,974 </a:t>
                      </a:r>
                      <a:endParaRPr lang="en-US" sz="18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 $     58,672</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27%</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 $    15,699 </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1403799"/>
                  </a:ext>
                </a:extLst>
              </a:tr>
              <a:tr h="663576">
                <a:tc>
                  <a:txBody>
                    <a:bodyPr/>
                    <a:lstStyle/>
                    <a:p>
                      <a:pPr marL="0" marR="0">
                        <a:lnSpc>
                          <a:spcPct val="107000"/>
                        </a:lnSpc>
                        <a:spcBef>
                          <a:spcPts val="0"/>
                        </a:spcBef>
                        <a:spcAft>
                          <a:spcPts val="0"/>
                        </a:spcAft>
                      </a:pPr>
                      <a:r>
                        <a:rPr lang="en-US" sz="1400" dirty="0">
                          <a:effectLst/>
                        </a:rPr>
                        <a:t>18 months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a:effectLst/>
                        </a:rPr>
                        <a:t> $     44,712 </a:t>
                      </a:r>
                      <a:endParaRPr lang="en-US" sz="18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 $     60,845 </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28%</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 $    16,133 </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8789597"/>
                  </a:ext>
                </a:extLst>
              </a:tr>
            </a:tbl>
          </a:graphicData>
        </a:graphic>
      </p:graphicFrame>
      <p:sp>
        <p:nvSpPr>
          <p:cNvPr id="4" name="TextBox 3">
            <a:extLst>
              <a:ext uri="{FF2B5EF4-FFF2-40B4-BE49-F238E27FC236}">
                <a16:creationId xmlns:a16="http://schemas.microsoft.com/office/drawing/2014/main" id="{11FC7251-F7F8-4D7B-BD36-5089FD76B476}"/>
              </a:ext>
            </a:extLst>
          </p:cNvPr>
          <p:cNvSpPr txBox="1"/>
          <p:nvPr/>
        </p:nvSpPr>
        <p:spPr>
          <a:xfrm>
            <a:off x="1759789" y="6219645"/>
            <a:ext cx="10058400" cy="369332"/>
          </a:xfrm>
          <a:prstGeom prst="rect">
            <a:avLst/>
          </a:prstGeom>
          <a:noFill/>
        </p:spPr>
        <p:txBody>
          <a:bodyPr wrap="square" rtlCol="0">
            <a:spAutoFit/>
          </a:bodyPr>
          <a:lstStyle/>
          <a:p>
            <a:r>
              <a:rPr lang="en-US" b="1" dirty="0"/>
              <a:t>Lower cost at exit and even greater savings taking reduced recidivism into account.</a:t>
            </a:r>
          </a:p>
        </p:txBody>
      </p:sp>
    </p:spTree>
    <p:extLst>
      <p:ext uri="{BB962C8B-B14F-4D97-AF65-F5344CB8AC3E}">
        <p14:creationId xmlns:p14="http://schemas.microsoft.com/office/powerpoint/2010/main" val="3840351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26ED-7F4F-4315-95C2-53F66460D250}"/>
              </a:ext>
            </a:extLst>
          </p:cNvPr>
          <p:cNvSpPr>
            <a:spLocks noGrp="1"/>
          </p:cNvSpPr>
          <p:nvPr>
            <p:ph type="ctrTitle"/>
          </p:nvPr>
        </p:nvSpPr>
        <p:spPr/>
        <p:txBody>
          <a:bodyPr/>
          <a:lstStyle/>
          <a:p>
            <a:br>
              <a:rPr lang="en-US" dirty="0"/>
            </a:br>
            <a:r>
              <a:rPr lang="en-US" dirty="0"/>
              <a:t>Things to Work On</a:t>
            </a:r>
          </a:p>
        </p:txBody>
      </p:sp>
      <p:sp>
        <p:nvSpPr>
          <p:cNvPr id="3" name="Subtitle 2">
            <a:extLst>
              <a:ext uri="{FF2B5EF4-FFF2-40B4-BE49-F238E27FC236}">
                <a16:creationId xmlns:a16="http://schemas.microsoft.com/office/drawing/2014/main" id="{3E5AA5A8-A12C-408D-83C9-2D0E46CF5846}"/>
              </a:ext>
            </a:extLst>
          </p:cNvPr>
          <p:cNvSpPr>
            <a:spLocks noGrp="1"/>
          </p:cNvSpPr>
          <p:nvPr>
            <p:ph type="subTitle" idx="1"/>
          </p:nvPr>
        </p:nvSpPr>
        <p:spPr>
          <a:xfrm>
            <a:off x="177800" y="4394039"/>
            <a:ext cx="8646656" cy="1892461"/>
          </a:xfrm>
        </p:spPr>
        <p:txBody>
          <a:bodyPr>
            <a:normAutofit/>
          </a:bodyPr>
          <a:lstStyle/>
          <a:p>
            <a:r>
              <a:rPr lang="en-US" sz="2400" b="1" dirty="0"/>
              <a:t>Structural and Managerial</a:t>
            </a:r>
          </a:p>
          <a:p>
            <a:r>
              <a:rPr lang="en-US" sz="2400" b="1" dirty="0"/>
              <a:t>Court Processes and Treatment Team </a:t>
            </a:r>
          </a:p>
          <a:p>
            <a:r>
              <a:rPr lang="en-US" sz="2400" b="1" dirty="0"/>
              <a:t>Community Relations </a:t>
            </a:r>
          </a:p>
          <a:p>
            <a:endParaRPr lang="en-US" b="1" dirty="0"/>
          </a:p>
          <a:p>
            <a:endParaRPr lang="en-US" dirty="0"/>
          </a:p>
        </p:txBody>
      </p:sp>
    </p:spTree>
    <p:extLst>
      <p:ext uri="{BB962C8B-B14F-4D97-AF65-F5344CB8AC3E}">
        <p14:creationId xmlns:p14="http://schemas.microsoft.com/office/powerpoint/2010/main" val="2535250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8195-AA79-4EFE-ACDB-A384674FAC67}"/>
              </a:ext>
            </a:extLst>
          </p:cNvPr>
          <p:cNvSpPr>
            <a:spLocks noGrp="1"/>
          </p:cNvSpPr>
          <p:nvPr>
            <p:ph type="title"/>
          </p:nvPr>
        </p:nvSpPr>
        <p:spPr/>
        <p:txBody>
          <a:bodyPr/>
          <a:lstStyle/>
          <a:p>
            <a:r>
              <a:rPr lang="en-US" dirty="0"/>
              <a:t>Structural and Management Recommendations</a:t>
            </a:r>
          </a:p>
        </p:txBody>
      </p:sp>
      <p:sp>
        <p:nvSpPr>
          <p:cNvPr id="3" name="Content Placeholder 2">
            <a:extLst>
              <a:ext uri="{FF2B5EF4-FFF2-40B4-BE49-F238E27FC236}">
                <a16:creationId xmlns:a16="http://schemas.microsoft.com/office/drawing/2014/main" id="{7CF9DAA6-AE12-445B-AEA6-89A54EA824CB}"/>
              </a:ext>
            </a:extLst>
          </p:cNvPr>
          <p:cNvSpPr>
            <a:spLocks noGrp="1"/>
          </p:cNvSpPr>
          <p:nvPr>
            <p:ph idx="1"/>
          </p:nvPr>
        </p:nvSpPr>
        <p:spPr>
          <a:xfrm>
            <a:off x="309384" y="2038216"/>
            <a:ext cx="10835944" cy="4284946"/>
          </a:xfrm>
        </p:spPr>
        <p:txBody>
          <a:bodyPr>
            <a:normAutofit fontScale="25000" lnSpcReduction="20000"/>
          </a:bodyPr>
          <a:lstStyle/>
          <a:p>
            <a:pPr marL="0" marR="0" indent="0">
              <a:lnSpc>
                <a:spcPct val="107000"/>
              </a:lnSpc>
              <a:spcBef>
                <a:spcPts val="0"/>
              </a:spcBef>
              <a:spcAft>
                <a:spcPts val="800"/>
              </a:spcAft>
              <a:buNone/>
            </a:pPr>
            <a:endParaRPr lang="en-US" sz="5600"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marR="0" indent="-914400">
              <a:lnSpc>
                <a:spcPct val="107000"/>
              </a:lnSpc>
              <a:spcBef>
                <a:spcPts val="0"/>
              </a:spcBef>
              <a:spcAft>
                <a:spcPts val="800"/>
              </a:spcAft>
              <a:buAutoNum type="arabicPeriod"/>
              <a:tabLst>
                <a:tab pos="2400300" algn="l"/>
                <a:tab pos="2514600" algn="l"/>
              </a:tabLst>
            </a:pPr>
            <a:r>
              <a:rPr lang="en-US" sz="7200" b="1" dirty="0">
                <a:effectLst/>
                <a:latin typeface="Arial" panose="020B0604020202020204" pitchFamily="34" charset="0"/>
                <a:ea typeface="Times New Roman" panose="02020603050405020304" pitchFamily="18" charset="0"/>
                <a:cs typeface="Arial" panose="020B0604020202020204" pitchFamily="34" charset="0"/>
              </a:rPr>
              <a:t>Acquire a </a:t>
            </a:r>
            <a:r>
              <a:rPr lang="en-US" sz="7200" b="1" dirty="0">
                <a:solidFill>
                  <a:srgbClr val="FFC000"/>
                </a:solidFill>
                <a:effectLst/>
                <a:latin typeface="Arial" panose="020B0604020202020204" pitchFamily="34" charset="0"/>
                <a:ea typeface="Times New Roman" panose="02020603050405020304" pitchFamily="18" charset="0"/>
                <a:cs typeface="Arial" panose="020B0604020202020204" pitchFamily="34" charset="0"/>
              </a:rPr>
              <a:t>new case management system </a:t>
            </a:r>
            <a:r>
              <a:rPr lang="en-US" sz="7200" b="1" dirty="0">
                <a:effectLst/>
                <a:latin typeface="Arial" panose="020B0604020202020204" pitchFamily="34" charset="0"/>
                <a:ea typeface="Times New Roman" panose="02020603050405020304" pitchFamily="18" charset="0"/>
                <a:cs typeface="Arial" panose="020B0604020202020204" pitchFamily="34" charset="0"/>
              </a:rPr>
              <a:t>to replace DTxC and the current EIS system. (Office of Behavioral Health)</a:t>
            </a:r>
          </a:p>
          <a:p>
            <a:pPr marL="914400" marR="0" indent="-914400">
              <a:lnSpc>
                <a:spcPct val="107000"/>
              </a:lnSpc>
              <a:spcBef>
                <a:spcPts val="0"/>
              </a:spcBef>
              <a:spcAft>
                <a:spcPts val="800"/>
              </a:spcAft>
              <a:buAutoNum type="arabicPeriod"/>
              <a:tabLst>
                <a:tab pos="2400300" algn="l"/>
                <a:tab pos="2514600" algn="l"/>
              </a:tabLst>
            </a:pPr>
            <a:endParaRPr lang="en-US" sz="7200"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marR="0" indent="-914400">
              <a:lnSpc>
                <a:spcPct val="107000"/>
              </a:lnSpc>
              <a:spcBef>
                <a:spcPts val="0"/>
              </a:spcBef>
              <a:spcAft>
                <a:spcPts val="800"/>
              </a:spcAft>
              <a:buAutoNum type="arabicPeriod" startAt="2"/>
            </a:pPr>
            <a:r>
              <a:rPr lang="en-US" sz="7200" b="1" dirty="0">
                <a:effectLst/>
                <a:latin typeface="Arial" panose="020B0604020202020204" pitchFamily="34" charset="0"/>
                <a:ea typeface="Times New Roman" panose="02020603050405020304" pitchFamily="18" charset="0"/>
                <a:cs typeface="Arial" panose="020B0604020202020204" pitchFamily="34" charset="0"/>
              </a:rPr>
              <a:t>Fund a </a:t>
            </a:r>
            <a:r>
              <a:rPr lang="en-US" sz="7200" b="1" dirty="0">
                <a:solidFill>
                  <a:srgbClr val="FFC000"/>
                </a:solidFill>
                <a:effectLst/>
                <a:latin typeface="Arial" panose="020B0604020202020204" pitchFamily="34" charset="0"/>
                <a:ea typeface="Times New Roman" panose="02020603050405020304" pitchFamily="18" charset="0"/>
                <a:cs typeface="Arial" panose="020B0604020202020204" pitchFamily="34" charset="0"/>
              </a:rPr>
              <a:t>Special Projects Manager</a:t>
            </a:r>
            <a:r>
              <a:rPr lang="en-US" sz="7200" b="1" dirty="0">
                <a:effectLst/>
                <a:latin typeface="Arial" panose="020B0604020202020204" pitchFamily="34" charset="0"/>
                <a:ea typeface="Times New Roman" panose="02020603050405020304" pitchFamily="18" charset="0"/>
                <a:cs typeface="Arial" panose="020B0604020202020204" pitchFamily="34" charset="0"/>
              </a:rPr>
              <a:t> at MPS to implement joint initiatives. </a:t>
            </a:r>
          </a:p>
          <a:p>
            <a:pPr marL="0" marR="0" indent="0">
              <a:lnSpc>
                <a:spcPct val="107000"/>
              </a:lnSpc>
              <a:spcBef>
                <a:spcPts val="0"/>
              </a:spcBef>
              <a:spcAft>
                <a:spcPts val="800"/>
              </a:spcAft>
              <a:buNone/>
            </a:pPr>
            <a:r>
              <a:rPr lang="en-US" sz="7200" b="1" dirty="0">
                <a:latin typeface="Arial" panose="020B0604020202020204" pitchFamily="34" charset="0"/>
                <a:ea typeface="Times New Roman" panose="02020603050405020304" pitchFamily="18" charset="0"/>
                <a:cs typeface="Arial" panose="020B0604020202020204" pitchFamily="34" charset="0"/>
              </a:rPr>
              <a:t>	</a:t>
            </a:r>
            <a:r>
              <a:rPr lang="en-US" sz="7200" b="1" dirty="0">
                <a:effectLst/>
                <a:latin typeface="Arial" panose="020B0604020202020204" pitchFamily="34" charset="0"/>
                <a:ea typeface="Times New Roman" panose="02020603050405020304" pitchFamily="18" charset="0"/>
                <a:cs typeface="Arial" panose="020B0604020202020204" pitchFamily="34" charset="0"/>
              </a:rPr>
              <a:t>(Office of Behavioral Health)</a:t>
            </a:r>
          </a:p>
          <a:p>
            <a:pPr marL="914400" marR="0" indent="-914400">
              <a:lnSpc>
                <a:spcPct val="107000"/>
              </a:lnSpc>
              <a:spcBef>
                <a:spcPts val="0"/>
              </a:spcBef>
              <a:spcAft>
                <a:spcPts val="800"/>
              </a:spcAft>
              <a:buAutoNum type="arabicPeriod" startAt="2"/>
            </a:pPr>
            <a:endParaRPr lang="en-US" sz="7200"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marR="0" indent="-914400">
              <a:lnSpc>
                <a:spcPct val="107000"/>
              </a:lnSpc>
              <a:spcBef>
                <a:spcPts val="0"/>
              </a:spcBef>
              <a:spcAft>
                <a:spcPts val="800"/>
              </a:spcAft>
              <a:buAutoNum type="arabicPeriod" startAt="3"/>
              <a:tabLst>
                <a:tab pos="57150" algn="l"/>
              </a:tabLst>
            </a:pPr>
            <a:r>
              <a:rPr lang="en-US" sz="7200" b="1" dirty="0">
                <a:effectLst/>
                <a:latin typeface="Arial" panose="020B0604020202020204" pitchFamily="34" charset="0"/>
                <a:ea typeface="Times New Roman" panose="02020603050405020304" pitchFamily="18" charset="0"/>
                <a:cs typeface="Arial" panose="020B0604020202020204" pitchFamily="34" charset="0"/>
              </a:rPr>
              <a:t>In revising the </a:t>
            </a:r>
            <a:r>
              <a:rPr lang="en-US" sz="7200" b="1" dirty="0">
                <a:solidFill>
                  <a:srgbClr val="FFC000"/>
                </a:solidFill>
                <a:effectLst/>
                <a:latin typeface="Arial" panose="020B0604020202020204" pitchFamily="34" charset="0"/>
                <a:ea typeface="Times New Roman" panose="02020603050405020304" pitchFamily="18" charset="0"/>
                <a:cs typeface="Arial" panose="020B0604020202020204" pitchFamily="34" charset="0"/>
              </a:rPr>
              <a:t>Policy and Procedure Manual</a:t>
            </a:r>
            <a:r>
              <a:rPr lang="en-US" sz="7200" b="1" dirty="0">
                <a:effectLst/>
                <a:latin typeface="Arial" panose="020B0604020202020204" pitchFamily="34" charset="0"/>
                <a:ea typeface="Times New Roman" panose="02020603050405020304" pitchFamily="18" charset="0"/>
                <a:cs typeface="Arial" panose="020B0604020202020204" pitchFamily="34" charset="0"/>
              </a:rPr>
              <a:t>, currently in progress, </a:t>
            </a:r>
            <a:r>
              <a:rPr lang="en-US" sz="7200" b="1" dirty="0">
                <a:solidFill>
                  <a:srgbClr val="FFC000"/>
                </a:solidFill>
                <a:effectLst/>
                <a:latin typeface="Arial" panose="020B0604020202020204" pitchFamily="34" charset="0"/>
                <a:ea typeface="Times New Roman" panose="02020603050405020304" pitchFamily="18" charset="0"/>
                <a:cs typeface="Arial" panose="020B0604020202020204" pitchFamily="34" charset="0"/>
              </a:rPr>
              <a:t>address issues identified in the field</a:t>
            </a:r>
            <a:r>
              <a:rPr lang="en-US" sz="7200" b="1" dirty="0">
                <a:effectLst/>
                <a:latin typeface="Arial" panose="020B0604020202020204" pitchFamily="34" charset="0"/>
                <a:ea typeface="Times New Roman" panose="02020603050405020304" pitchFamily="18" charset="0"/>
                <a:cs typeface="Arial" panose="020B0604020202020204" pitchFamily="34" charset="0"/>
              </a:rPr>
              <a:t> and update the </a:t>
            </a:r>
            <a:r>
              <a:rPr lang="en-US" sz="7200" b="1" dirty="0">
                <a:solidFill>
                  <a:srgbClr val="FFC000"/>
                </a:solidFill>
                <a:effectLst/>
                <a:latin typeface="Arial" panose="020B0604020202020204" pitchFamily="34" charset="0"/>
                <a:ea typeface="Times New Roman" panose="02020603050405020304" pitchFamily="18" charset="0"/>
                <a:cs typeface="Arial" panose="020B0604020202020204" pitchFamily="34" charset="0"/>
              </a:rPr>
              <a:t>Participant Handbook </a:t>
            </a:r>
            <a:r>
              <a:rPr lang="en-US" sz="7200" b="1" dirty="0">
                <a:effectLst/>
                <a:latin typeface="Arial" panose="020B0604020202020204" pitchFamily="34" charset="0"/>
                <a:ea typeface="Times New Roman" panose="02020603050405020304" pitchFamily="18" charset="0"/>
                <a:cs typeface="Arial" panose="020B0604020202020204" pitchFamily="34" charset="0"/>
              </a:rPr>
              <a:t>accordingly</a:t>
            </a:r>
            <a:r>
              <a:rPr lang="en-US" sz="7200" dirty="0">
                <a:effectLst/>
                <a:latin typeface="Arial" panose="020B0604020202020204" pitchFamily="34" charset="0"/>
                <a:ea typeface="Times New Roman" panose="02020603050405020304" pitchFamily="18" charset="0"/>
                <a:cs typeface="Arial" panose="020B0604020202020204" pitchFamily="34" charset="0"/>
              </a:rPr>
              <a:t>. </a:t>
            </a:r>
          </a:p>
          <a:p>
            <a:pPr marL="457200" lvl="1" indent="0">
              <a:lnSpc>
                <a:spcPct val="107000"/>
              </a:lnSpc>
              <a:spcBef>
                <a:spcPts val="0"/>
              </a:spcBef>
              <a:spcAft>
                <a:spcPts val="800"/>
              </a:spcAft>
              <a:buNone/>
              <a:tabLst>
                <a:tab pos="57150" algn="l"/>
              </a:tabLst>
            </a:pPr>
            <a:r>
              <a:rPr lang="en-US" sz="6800" b="1" dirty="0">
                <a:latin typeface="Arial" panose="020B0604020202020204" pitchFamily="34" charset="0"/>
                <a:ea typeface="Times New Roman" panose="02020603050405020304" pitchFamily="18" charset="0"/>
                <a:cs typeface="Arial" panose="020B0604020202020204" pitchFamily="34" charset="0"/>
              </a:rPr>
              <a:t>	</a:t>
            </a:r>
            <a:r>
              <a:rPr lang="en-US" sz="6800" b="1" dirty="0">
                <a:effectLst/>
                <a:latin typeface="Arial" panose="020B0604020202020204" pitchFamily="34" charset="0"/>
                <a:ea typeface="Times New Roman" panose="02020603050405020304" pitchFamily="18" charset="0"/>
                <a:cs typeface="Arial" panose="020B0604020202020204" pitchFamily="34" charset="0"/>
              </a:rPr>
              <a:t>(Steering Committee, Judicial Branch)</a:t>
            </a:r>
          </a:p>
          <a:p>
            <a:pPr marL="0" marR="0" indent="0" algn="just">
              <a:lnSpc>
                <a:spcPct val="107000"/>
              </a:lnSpc>
              <a:spcBef>
                <a:spcPts val="0"/>
              </a:spcBef>
              <a:spcAft>
                <a:spcPts val="800"/>
              </a:spcAft>
              <a:buNone/>
            </a:pPr>
            <a:endParaRPr lang="en-US" sz="6600" b="1" dirty="0">
              <a:effectLst/>
              <a:latin typeface="Arial" panose="020B0604020202020204" pitchFamily="34" charset="0"/>
              <a:ea typeface="Times New Roman" panose="02020603050405020304" pitchFamily="18" charset="0"/>
              <a:cs typeface="Arial" panose="020B0604020202020204" pitchFamily="34" charset="0"/>
            </a:endParaRPr>
          </a:p>
          <a:p>
            <a:pPr marL="914400" indent="-914400" algn="just">
              <a:lnSpc>
                <a:spcPct val="107000"/>
              </a:lnSpc>
              <a:spcBef>
                <a:spcPts val="0"/>
              </a:spcBef>
              <a:spcAft>
                <a:spcPts val="800"/>
              </a:spcAft>
              <a:buAutoNum type="arabicPeriod" startAt="4"/>
            </a:pPr>
            <a:r>
              <a:rPr lang="en-US" sz="7200" b="1" dirty="0">
                <a:effectLst/>
                <a:latin typeface="Arial" panose="020B0604020202020204" pitchFamily="34" charset="0"/>
                <a:ea typeface="Times New Roman" panose="02020603050405020304" pitchFamily="18" charset="0"/>
                <a:cs typeface="Arial" panose="020B0604020202020204" pitchFamily="34" charset="0"/>
              </a:rPr>
              <a:t>Require </a:t>
            </a:r>
            <a:r>
              <a:rPr lang="en-US" sz="7200" b="1" dirty="0">
                <a:solidFill>
                  <a:srgbClr val="FFC000"/>
                </a:solidFill>
                <a:effectLst/>
                <a:latin typeface="Arial" panose="020B0604020202020204" pitchFamily="34" charset="0"/>
                <a:ea typeface="Times New Roman" panose="02020603050405020304" pitchFamily="18" charset="0"/>
                <a:cs typeface="Arial" panose="020B0604020202020204" pitchFamily="34" charset="0"/>
              </a:rPr>
              <a:t>core training for all new treatment team members </a:t>
            </a:r>
            <a:r>
              <a:rPr lang="en-US" sz="7200" b="1" dirty="0">
                <a:effectLst/>
                <a:latin typeface="Arial" panose="020B0604020202020204" pitchFamily="34" charset="0"/>
                <a:ea typeface="Times New Roman" panose="02020603050405020304" pitchFamily="18" charset="0"/>
                <a:cs typeface="Arial" panose="020B0604020202020204" pitchFamily="34" charset="0"/>
              </a:rPr>
              <a:t>and revive training plans as soon as feasible focusing on co-occurring disorders as an expectation; role specific training; treatment and recovery; and use of community supports. </a:t>
            </a:r>
          </a:p>
          <a:p>
            <a:pPr marL="0" indent="0" algn="just">
              <a:lnSpc>
                <a:spcPct val="107000"/>
              </a:lnSpc>
              <a:spcBef>
                <a:spcPts val="0"/>
              </a:spcBef>
              <a:spcAft>
                <a:spcPts val="800"/>
              </a:spcAft>
              <a:buNone/>
            </a:pPr>
            <a:r>
              <a:rPr lang="en-US" sz="7200" b="1" dirty="0">
                <a:latin typeface="Arial" panose="020B0604020202020204" pitchFamily="34" charset="0"/>
                <a:ea typeface="Times New Roman" panose="02020603050405020304" pitchFamily="18" charset="0"/>
                <a:cs typeface="Arial" panose="020B0604020202020204" pitchFamily="34" charset="0"/>
              </a:rPr>
              <a:t>	</a:t>
            </a:r>
            <a:r>
              <a:rPr lang="en-US" sz="7200" b="1" dirty="0">
                <a:effectLst/>
                <a:latin typeface="Arial" panose="020B0604020202020204" pitchFamily="34" charset="0"/>
                <a:ea typeface="Times New Roman" panose="02020603050405020304" pitchFamily="18" charset="0"/>
                <a:cs typeface="Arial" panose="020B0604020202020204" pitchFamily="34" charset="0"/>
              </a:rPr>
              <a:t>(Steering Committee, Judicial Branch)</a:t>
            </a:r>
          </a:p>
          <a:p>
            <a:pPr marL="914400" marR="0" indent="-914400">
              <a:lnSpc>
                <a:spcPct val="107000"/>
              </a:lnSpc>
              <a:spcBef>
                <a:spcPts val="0"/>
              </a:spcBef>
              <a:spcAft>
                <a:spcPts val="800"/>
              </a:spcAft>
              <a:buNone/>
            </a:pPr>
            <a:endParaRPr lang="en-US" sz="7200"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marR="0" indent="-914400" algn="just">
              <a:lnSpc>
                <a:spcPct val="107000"/>
              </a:lnSpc>
              <a:spcBef>
                <a:spcPts val="0"/>
              </a:spcBef>
              <a:spcAft>
                <a:spcPts val="800"/>
              </a:spcAft>
              <a:buNone/>
            </a:pPr>
            <a:r>
              <a:rPr lang="en-US" sz="5600" dirty="0">
                <a:effectLst/>
                <a:latin typeface="Arial" panose="020B0604020202020204" pitchFamily="34" charset="0"/>
                <a:ea typeface="Times New Roman" panose="02020603050405020304" pitchFamily="18" charset="0"/>
                <a:cs typeface="Times New Roman" panose="02020603050405020304" pitchFamily="18" charset="0"/>
              </a:rPr>
              <a:t>. </a:t>
            </a:r>
          </a:p>
          <a:p>
            <a:pPr marL="0" marR="0" indent="0" algn="just">
              <a:lnSpc>
                <a:spcPct val="107000"/>
              </a:lnSpc>
              <a:spcBef>
                <a:spcPts val="0"/>
              </a:spcBef>
              <a:spcAft>
                <a:spcPts val="800"/>
              </a:spcAft>
              <a:buNone/>
            </a:pPr>
            <a:endParaRPr lang="en-US" sz="56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1944802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8195-AA79-4EFE-ACDB-A384674FAC67}"/>
              </a:ext>
            </a:extLst>
          </p:cNvPr>
          <p:cNvSpPr>
            <a:spLocks noGrp="1"/>
          </p:cNvSpPr>
          <p:nvPr>
            <p:ph type="title"/>
          </p:nvPr>
        </p:nvSpPr>
        <p:spPr/>
        <p:txBody>
          <a:bodyPr/>
          <a:lstStyle/>
          <a:p>
            <a:r>
              <a:rPr lang="en-US" dirty="0"/>
              <a:t>Structural and Management </a:t>
            </a:r>
            <a:r>
              <a:rPr lang="en-US" sz="1800" dirty="0"/>
              <a:t>cont’d</a:t>
            </a:r>
          </a:p>
        </p:txBody>
      </p:sp>
      <p:sp>
        <p:nvSpPr>
          <p:cNvPr id="3" name="Content Placeholder 2">
            <a:extLst>
              <a:ext uri="{FF2B5EF4-FFF2-40B4-BE49-F238E27FC236}">
                <a16:creationId xmlns:a16="http://schemas.microsoft.com/office/drawing/2014/main" id="{7CF9DAA6-AE12-445B-AEA6-89A54EA824CB}"/>
              </a:ext>
            </a:extLst>
          </p:cNvPr>
          <p:cNvSpPr>
            <a:spLocks noGrp="1"/>
          </p:cNvSpPr>
          <p:nvPr>
            <p:ph idx="1"/>
          </p:nvPr>
        </p:nvSpPr>
        <p:spPr>
          <a:xfrm>
            <a:off x="680321" y="1834166"/>
            <a:ext cx="10400055" cy="4687658"/>
          </a:xfrm>
        </p:spPr>
        <p:txBody>
          <a:bodyPr>
            <a:normAutofit lnSpcReduction="10000"/>
          </a:bodyPr>
          <a:lstStyle/>
          <a:p>
            <a:pPr marL="0" indent="0" algn="just">
              <a:lnSpc>
                <a:spcPct val="107000"/>
              </a:lnSpc>
              <a:spcBef>
                <a:spcPts val="0"/>
              </a:spcBef>
              <a:spcAft>
                <a:spcPts val="80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marR="0" indent="-914400" algn="just">
              <a:lnSpc>
                <a:spcPct val="107000"/>
              </a:lnSpc>
              <a:spcBef>
                <a:spcPts val="0"/>
              </a:spcBef>
              <a:spcAft>
                <a:spcPts val="800"/>
              </a:spcAft>
              <a:buAutoNum type="arabicPeriod" startAt="5"/>
            </a:pPr>
            <a:r>
              <a:rPr lang="en-US" sz="1900" b="1" dirty="0">
                <a:effectLst/>
                <a:latin typeface="Arial" panose="020B0604020202020204" pitchFamily="34" charset="0"/>
                <a:ea typeface="Times New Roman" panose="02020603050405020304" pitchFamily="18" charset="0"/>
                <a:cs typeface="Arial" panose="020B0604020202020204" pitchFamily="34" charset="0"/>
              </a:rPr>
              <a:t>Create </a:t>
            </a:r>
            <a:r>
              <a:rPr lang="en-US" sz="1900" b="1" dirty="0">
                <a:solidFill>
                  <a:srgbClr val="FFC000"/>
                </a:solidFill>
                <a:effectLst/>
                <a:latin typeface="Arial" panose="020B0604020202020204" pitchFamily="34" charset="0"/>
                <a:ea typeface="Times New Roman" panose="02020603050405020304" pitchFamily="18" charset="0"/>
                <a:cs typeface="Arial" panose="020B0604020202020204" pitchFamily="34" charset="0"/>
              </a:rPr>
              <a:t>new ADTCs </a:t>
            </a:r>
            <a:r>
              <a:rPr lang="en-US" sz="1900" b="1" dirty="0">
                <a:effectLst/>
                <a:latin typeface="Arial" panose="020B0604020202020204" pitchFamily="34" charset="0"/>
                <a:ea typeface="Times New Roman" panose="02020603050405020304" pitchFamily="18" charset="0"/>
                <a:cs typeface="Arial" panose="020B0604020202020204" pitchFamily="34" charset="0"/>
              </a:rPr>
              <a:t>in judicial Regions VI and VIII. </a:t>
            </a:r>
          </a:p>
          <a:p>
            <a:pPr marL="0" marR="0" indent="0" algn="just">
              <a:lnSpc>
                <a:spcPct val="107000"/>
              </a:lnSpc>
              <a:spcBef>
                <a:spcPts val="0"/>
              </a:spcBef>
              <a:spcAft>
                <a:spcPts val="800"/>
              </a:spcAft>
              <a:buNone/>
            </a:pPr>
            <a:r>
              <a:rPr lang="en-US" sz="1900" b="1" dirty="0">
                <a:latin typeface="Arial" panose="020B0604020202020204" pitchFamily="34" charset="0"/>
                <a:ea typeface="Times New Roman" panose="02020603050405020304" pitchFamily="18" charset="0"/>
                <a:cs typeface="Arial" panose="020B0604020202020204" pitchFamily="34" charset="0"/>
              </a:rPr>
              <a:t>	</a:t>
            </a:r>
            <a:r>
              <a:rPr lang="en-US" sz="1900" b="1" dirty="0">
                <a:effectLst/>
                <a:latin typeface="Arial" panose="020B0604020202020204" pitchFamily="34" charset="0"/>
                <a:ea typeface="Times New Roman" panose="02020603050405020304" pitchFamily="18" charset="0"/>
                <a:cs typeface="Arial" panose="020B0604020202020204" pitchFamily="34" charset="0"/>
              </a:rPr>
              <a:t>(Judicial Branch)</a:t>
            </a:r>
          </a:p>
          <a:p>
            <a:pPr marL="914400" indent="-914400" algn="just">
              <a:lnSpc>
                <a:spcPct val="107000"/>
              </a:lnSpc>
              <a:spcBef>
                <a:spcPts val="0"/>
              </a:spcBef>
              <a:spcAft>
                <a:spcPts val="800"/>
              </a:spcAft>
              <a:buNone/>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b="1" dirty="0">
                <a:solidFill>
                  <a:srgbClr val="FFC000"/>
                </a:solidFill>
                <a:effectLst/>
                <a:latin typeface="Arial" panose="020B0604020202020204" pitchFamily="34" charset="0"/>
                <a:ea typeface="Times New Roman" panose="02020603050405020304" pitchFamily="18" charset="0"/>
                <a:cs typeface="Times New Roman" panose="02020603050405020304" pitchFamily="18" charset="0"/>
              </a:rPr>
              <a:t>Region VI</a:t>
            </a:r>
            <a:r>
              <a:rPr lang="en-US" sz="1200" b="1" dirty="0">
                <a:solidFill>
                  <a:schemeClr val="accent6">
                    <a:lumMod val="60000"/>
                    <a:lumOff val="40000"/>
                  </a:schemeClr>
                </a:solidFill>
                <a:effectLst/>
                <a:latin typeface="Arial" panose="020B0604020202020204" pitchFamily="34" charset="0"/>
                <a:ea typeface="Times New Roman" panose="02020603050405020304" pitchFamily="18" charset="0"/>
                <a:cs typeface="Times New Roman" panose="02020603050405020304" pitchFamily="18" charset="0"/>
              </a:rPr>
              <a:t>: Knox Superior Court, Rockland District Court, Lincoln Superior Court, Wiscasset District Court, Sagadahoc Superior Court, West Bath District Court, Waldo Superior Court, Belfast District Court</a:t>
            </a:r>
          </a:p>
          <a:p>
            <a:pPr marL="914400" indent="-914400" algn="just">
              <a:lnSpc>
                <a:spcPct val="107000"/>
              </a:lnSpc>
              <a:spcBef>
                <a:spcPts val="0"/>
              </a:spcBef>
              <a:spcAft>
                <a:spcPts val="800"/>
              </a:spcAft>
              <a:buNone/>
            </a:pPr>
            <a:r>
              <a:rPr lang="en-US" sz="1200" b="1" dirty="0">
                <a:solidFill>
                  <a:schemeClr val="accent6">
                    <a:lumMod val="60000"/>
                    <a:lumOff val="40000"/>
                  </a:schemeClr>
                </a:solidFill>
                <a:latin typeface="Arial" panose="020B0604020202020204" pitchFamily="34" charset="0"/>
                <a:cs typeface="Times New Roman" panose="02020603050405020304" pitchFamily="18" charset="0"/>
              </a:rPr>
              <a:t>	</a:t>
            </a:r>
            <a:r>
              <a:rPr lang="en-US" sz="1200" b="1" dirty="0">
                <a:solidFill>
                  <a:srgbClr val="FFC000"/>
                </a:solidFill>
                <a:latin typeface="Arial" panose="020B0604020202020204" pitchFamily="34" charset="0"/>
                <a:cs typeface="Times New Roman" panose="02020603050405020304" pitchFamily="18" charset="0"/>
              </a:rPr>
              <a:t>Region VIII</a:t>
            </a:r>
            <a:r>
              <a:rPr lang="en-US" sz="1200" b="1" dirty="0">
                <a:solidFill>
                  <a:schemeClr val="accent6">
                    <a:lumMod val="60000"/>
                    <a:lumOff val="40000"/>
                  </a:schemeClr>
                </a:solidFill>
                <a:latin typeface="Arial" panose="020B0604020202020204" pitchFamily="34" charset="0"/>
                <a:cs typeface="Times New Roman" panose="02020603050405020304" pitchFamily="18" charset="0"/>
              </a:rPr>
              <a:t>: Aroostook Superior Court, Caribou District Court, Fort Kent District Court, Houlton District Court, Madawaska District Court, Presque Isle District Court</a:t>
            </a:r>
          </a:p>
          <a:p>
            <a:pPr marL="914400" indent="-914400" algn="just">
              <a:lnSpc>
                <a:spcPct val="107000"/>
              </a:lnSpc>
              <a:spcBef>
                <a:spcPts val="0"/>
              </a:spcBef>
              <a:spcAft>
                <a:spcPts val="800"/>
              </a:spcAft>
              <a:buNone/>
            </a:pP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marR="0" indent="-914400" algn="just">
              <a:lnSpc>
                <a:spcPct val="107000"/>
              </a:lnSpc>
              <a:spcBef>
                <a:spcPts val="0"/>
              </a:spcBef>
              <a:spcAft>
                <a:spcPts val="800"/>
              </a:spcAft>
              <a:buAutoNum type="arabicPeriod" startAt="6"/>
            </a:pPr>
            <a:r>
              <a:rPr lang="en-US" sz="1900" b="1" dirty="0">
                <a:effectLst/>
                <a:latin typeface="Arial" panose="020B0604020202020204" pitchFamily="34" charset="0"/>
                <a:ea typeface="Times New Roman" panose="02020603050405020304" pitchFamily="18" charset="0"/>
                <a:cs typeface="Arial" panose="020B0604020202020204" pitchFamily="34" charset="0"/>
              </a:rPr>
              <a:t>Institute activities to </a:t>
            </a:r>
            <a:r>
              <a:rPr lang="en-US" sz="1900" b="1" dirty="0">
                <a:solidFill>
                  <a:srgbClr val="FFC000"/>
                </a:solidFill>
                <a:effectLst/>
                <a:latin typeface="Arial" panose="020B0604020202020204" pitchFamily="34" charset="0"/>
                <a:ea typeface="Times New Roman" panose="02020603050405020304" pitchFamily="18" charset="0"/>
                <a:cs typeface="Arial" panose="020B0604020202020204" pitchFamily="34" charset="0"/>
              </a:rPr>
              <a:t>support case managers </a:t>
            </a:r>
            <a:r>
              <a:rPr lang="en-US" sz="1900" b="1" dirty="0">
                <a:effectLst/>
                <a:latin typeface="Arial" panose="020B0604020202020204" pitchFamily="34" charset="0"/>
                <a:ea typeface="Times New Roman" panose="02020603050405020304" pitchFamily="18" charset="0"/>
                <a:cs typeface="Arial" panose="020B0604020202020204" pitchFamily="34" charset="0"/>
              </a:rPr>
              <a:t>in light of the pandemic. </a:t>
            </a:r>
          </a:p>
          <a:p>
            <a:pPr marL="0" marR="0" indent="0" algn="just">
              <a:lnSpc>
                <a:spcPct val="107000"/>
              </a:lnSpc>
              <a:spcBef>
                <a:spcPts val="0"/>
              </a:spcBef>
              <a:spcAft>
                <a:spcPts val="800"/>
              </a:spcAft>
              <a:buNone/>
            </a:pPr>
            <a:r>
              <a:rPr lang="en-US" sz="1900" b="1" dirty="0">
                <a:latin typeface="Arial" panose="020B0604020202020204" pitchFamily="34" charset="0"/>
                <a:ea typeface="Times New Roman" panose="02020603050405020304" pitchFamily="18" charset="0"/>
                <a:cs typeface="Arial" panose="020B0604020202020204" pitchFamily="34" charset="0"/>
              </a:rPr>
              <a:t>	</a:t>
            </a:r>
            <a:r>
              <a:rPr lang="en-US" sz="1900" b="1" dirty="0">
                <a:effectLst/>
                <a:latin typeface="Arial" panose="020B0604020202020204" pitchFamily="34" charset="0"/>
                <a:ea typeface="Times New Roman" panose="02020603050405020304" pitchFamily="18" charset="0"/>
                <a:cs typeface="Arial" panose="020B0604020202020204" pitchFamily="34" charset="0"/>
              </a:rPr>
              <a:t>(Maine Pretrial Services)</a:t>
            </a:r>
          </a:p>
          <a:p>
            <a:pPr marL="914400" marR="0" indent="-914400" algn="just">
              <a:lnSpc>
                <a:spcPct val="107000"/>
              </a:lnSpc>
              <a:spcBef>
                <a:spcPts val="0"/>
              </a:spcBef>
              <a:spcAft>
                <a:spcPts val="800"/>
              </a:spcAft>
              <a:buNone/>
            </a:pPr>
            <a:endParaRPr lang="en-US" sz="1900" b="1"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marR="0" indent="-914400">
              <a:lnSpc>
                <a:spcPct val="107000"/>
              </a:lnSpc>
              <a:spcBef>
                <a:spcPts val="0"/>
              </a:spcBef>
              <a:spcAft>
                <a:spcPts val="800"/>
              </a:spcAft>
              <a:buAutoNum type="arabicPeriod" startAt="7"/>
            </a:pPr>
            <a:r>
              <a:rPr lang="en-US" sz="1900" b="1" dirty="0">
                <a:effectLst/>
                <a:latin typeface="Arial" panose="020B0604020202020204" pitchFamily="34" charset="0"/>
                <a:ea typeface="Times New Roman" panose="02020603050405020304" pitchFamily="18" charset="0"/>
                <a:cs typeface="Times New Roman" panose="02020603050405020304" pitchFamily="18" charset="0"/>
              </a:rPr>
              <a:t>Allocate funds for </a:t>
            </a:r>
            <a:r>
              <a:rPr lang="en-US" sz="1900" b="1" dirty="0">
                <a:solidFill>
                  <a:srgbClr val="FFC000"/>
                </a:solidFill>
                <a:effectLst/>
                <a:latin typeface="Arial" panose="020B0604020202020204" pitchFamily="34" charset="0"/>
                <a:ea typeface="Times New Roman" panose="02020603050405020304" pitchFamily="18" charset="0"/>
                <a:cs typeface="Times New Roman" panose="02020603050405020304" pitchFamily="18" charset="0"/>
              </a:rPr>
              <a:t>transportation to treatment court </a:t>
            </a:r>
            <a:r>
              <a:rPr lang="en-US" sz="1900" b="1" dirty="0">
                <a:effectLst/>
                <a:latin typeface="Arial" panose="020B0604020202020204" pitchFamily="34" charset="0"/>
                <a:ea typeface="Times New Roman" panose="02020603050405020304" pitchFamily="18" charset="0"/>
                <a:cs typeface="Times New Roman" panose="02020603050405020304" pitchFamily="18" charset="0"/>
              </a:rPr>
              <a:t>if Medicaid cannot pay. </a:t>
            </a:r>
          </a:p>
          <a:p>
            <a:pPr marL="0" marR="0" indent="0">
              <a:lnSpc>
                <a:spcPct val="107000"/>
              </a:lnSpc>
              <a:spcBef>
                <a:spcPts val="0"/>
              </a:spcBef>
              <a:spcAft>
                <a:spcPts val="800"/>
              </a:spcAft>
              <a:buNone/>
            </a:pPr>
            <a:r>
              <a:rPr lang="en-US" sz="1900" b="1" dirty="0">
                <a:latin typeface="Arial" panose="020B0604020202020204" pitchFamily="34" charset="0"/>
                <a:ea typeface="Times New Roman" panose="02020603050405020304" pitchFamily="18" charset="0"/>
                <a:cs typeface="Times New Roman" panose="02020603050405020304" pitchFamily="18" charset="0"/>
              </a:rPr>
              <a:t>	</a:t>
            </a:r>
            <a:r>
              <a:rPr lang="en-US" sz="1900" b="1" dirty="0">
                <a:effectLst/>
                <a:latin typeface="Arial" panose="020B0604020202020204" pitchFamily="34" charset="0"/>
                <a:ea typeface="Times New Roman" panose="02020603050405020304" pitchFamily="18" charset="0"/>
                <a:cs typeface="Times New Roman" panose="02020603050405020304" pitchFamily="18" charset="0"/>
              </a:rPr>
              <a:t>(Office of Behavioral Health)</a:t>
            </a:r>
          </a:p>
          <a:p>
            <a:pPr marL="0" marR="0" indent="0">
              <a:spcBef>
                <a:spcPts val="0"/>
              </a:spcBef>
              <a:spcAft>
                <a:spcPts val="0"/>
              </a:spcAft>
              <a:buNone/>
            </a:pPr>
            <a:endParaRPr lang="en-US" sz="19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652812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8195-AA79-4EFE-ACDB-A384674FAC67}"/>
              </a:ext>
            </a:extLst>
          </p:cNvPr>
          <p:cNvSpPr>
            <a:spLocks noGrp="1"/>
          </p:cNvSpPr>
          <p:nvPr>
            <p:ph type="title"/>
          </p:nvPr>
        </p:nvSpPr>
        <p:spPr/>
        <p:txBody>
          <a:bodyPr/>
          <a:lstStyle/>
          <a:p>
            <a:r>
              <a:rPr lang="en-US" dirty="0"/>
              <a:t>Court Processes and Treatment Team Recommendations</a:t>
            </a:r>
          </a:p>
        </p:txBody>
      </p:sp>
      <p:sp>
        <p:nvSpPr>
          <p:cNvPr id="3" name="Content Placeholder 2">
            <a:extLst>
              <a:ext uri="{FF2B5EF4-FFF2-40B4-BE49-F238E27FC236}">
                <a16:creationId xmlns:a16="http://schemas.microsoft.com/office/drawing/2014/main" id="{7CF9DAA6-AE12-445B-AEA6-89A54EA824CB}"/>
              </a:ext>
            </a:extLst>
          </p:cNvPr>
          <p:cNvSpPr>
            <a:spLocks noGrp="1"/>
          </p:cNvSpPr>
          <p:nvPr>
            <p:ph idx="1"/>
          </p:nvPr>
        </p:nvSpPr>
        <p:spPr>
          <a:xfrm>
            <a:off x="266252" y="1639019"/>
            <a:ext cx="10835944" cy="4537494"/>
          </a:xfrm>
        </p:spPr>
        <p:txBody>
          <a:bodyPr>
            <a:normAutofit fontScale="25000" lnSpcReduction="20000"/>
          </a:bodyPr>
          <a:lstStyle/>
          <a:p>
            <a:pPr marL="0" marR="0" indent="0">
              <a:lnSpc>
                <a:spcPct val="107000"/>
              </a:lnSpc>
              <a:spcBef>
                <a:spcPts val="0"/>
              </a:spcBef>
              <a:spcAft>
                <a:spcPts val="800"/>
              </a:spcAft>
              <a:buNone/>
            </a:pPr>
            <a:endParaRPr lang="en-US" sz="7200" dirty="0">
              <a:effectLst/>
              <a:latin typeface="Arial" panose="020B0604020202020204" pitchFamily="34" charset="0"/>
              <a:ea typeface="Times New Roman" panose="02020603050405020304" pitchFamily="18" charset="0"/>
              <a:cs typeface="Times New Roman" panose="02020603050405020304" pitchFamily="18" charset="0"/>
            </a:endParaRPr>
          </a:p>
          <a:p>
            <a:pPr marL="854075" marR="0" indent="-854075" algn="just">
              <a:lnSpc>
                <a:spcPct val="107000"/>
              </a:lnSpc>
              <a:spcBef>
                <a:spcPts val="0"/>
              </a:spcBef>
              <a:spcAft>
                <a:spcPts val="800"/>
              </a:spcAft>
              <a:buAutoNum type="arabicPeriod" startAt="8"/>
              <a:tabLst>
                <a:tab pos="914400" algn="l"/>
              </a:tabLst>
            </a:pPr>
            <a:r>
              <a:rPr lang="en-US" sz="7200" b="1" dirty="0">
                <a:effectLst/>
                <a:latin typeface="Arial" panose="020B0604020202020204" pitchFamily="34" charset="0"/>
                <a:ea typeface="Times New Roman" panose="02020603050405020304" pitchFamily="18" charset="0"/>
                <a:cs typeface="Arial" panose="020B0604020202020204" pitchFamily="34" charset="0"/>
              </a:rPr>
              <a:t>In courts which exceed 45 days to admission, develop a </a:t>
            </a:r>
            <a:r>
              <a:rPr lang="en-US" sz="7200" b="1" dirty="0">
                <a:solidFill>
                  <a:srgbClr val="FFC000"/>
                </a:solidFill>
                <a:effectLst/>
                <a:latin typeface="Arial" panose="020B0604020202020204" pitchFamily="34" charset="0"/>
                <a:ea typeface="Times New Roman" panose="02020603050405020304" pitchFamily="18" charset="0"/>
                <a:cs typeface="Arial" panose="020B0604020202020204" pitchFamily="34" charset="0"/>
              </a:rPr>
              <a:t>streamlined referral process</a:t>
            </a:r>
            <a:r>
              <a:rPr lang="en-US" sz="7200" b="1" dirty="0">
                <a:effectLst/>
                <a:latin typeface="Arial" panose="020B0604020202020204" pitchFamily="34" charset="0"/>
                <a:ea typeface="Times New Roman" panose="02020603050405020304" pitchFamily="18" charset="0"/>
                <a:cs typeface="Arial" panose="020B0604020202020204" pitchFamily="34" charset="0"/>
              </a:rPr>
              <a:t>; ameliorate “</a:t>
            </a:r>
            <a:r>
              <a:rPr lang="en-US" sz="7200" b="1" dirty="0">
                <a:solidFill>
                  <a:srgbClr val="FFC000"/>
                </a:solidFill>
                <a:effectLst/>
                <a:latin typeface="Arial" panose="020B0604020202020204" pitchFamily="34" charset="0"/>
                <a:ea typeface="Times New Roman" panose="02020603050405020304" pitchFamily="18" charset="0"/>
                <a:cs typeface="Arial" panose="020B0604020202020204" pitchFamily="34" charset="0"/>
              </a:rPr>
              <a:t>suitability discussions</a:t>
            </a:r>
            <a:r>
              <a:rPr lang="en-US" sz="7200" b="1" dirty="0">
                <a:effectLst/>
                <a:latin typeface="Arial" panose="020B0604020202020204" pitchFamily="34" charset="0"/>
                <a:ea typeface="Times New Roman" panose="02020603050405020304" pitchFamily="18" charset="0"/>
                <a:cs typeface="Arial" panose="020B0604020202020204" pitchFamily="34" charset="0"/>
              </a:rPr>
              <a:t>” to be consistent with best practice standards; . (Judicial Branch)</a:t>
            </a:r>
          </a:p>
          <a:p>
            <a:pPr marL="1143000" marR="0" indent="-1143000" algn="just">
              <a:lnSpc>
                <a:spcPct val="107000"/>
              </a:lnSpc>
              <a:spcBef>
                <a:spcPts val="0"/>
              </a:spcBef>
              <a:spcAft>
                <a:spcPts val="800"/>
              </a:spcAft>
              <a:buAutoNum type="arabicPeriod" startAt="8"/>
              <a:tabLst>
                <a:tab pos="914400" algn="l"/>
              </a:tabLst>
            </a:pPr>
            <a:endParaRPr lang="en-US" sz="7200" dirty="0">
              <a:effectLst/>
              <a:latin typeface="Arial" panose="020B0604020202020204" pitchFamily="34" charset="0"/>
              <a:ea typeface="Times New Roman" panose="02020603050405020304" pitchFamily="18" charset="0"/>
              <a:cs typeface="Times New Roman" panose="02020603050405020304" pitchFamily="18" charset="0"/>
            </a:endParaRPr>
          </a:p>
          <a:p>
            <a:pPr marL="1716088" lvl="1" indent="-344488">
              <a:lnSpc>
                <a:spcPct val="107000"/>
              </a:lnSpc>
              <a:spcBef>
                <a:spcPts val="0"/>
              </a:spcBef>
              <a:spcAft>
                <a:spcPts val="800"/>
              </a:spcAft>
            </a:pPr>
            <a:r>
              <a:rPr lang="en-US" sz="5600" b="1" dirty="0">
                <a:effectLst/>
                <a:latin typeface="Arial" panose="020B0604020202020204" pitchFamily="34" charset="0"/>
                <a:ea typeface="Times New Roman" panose="02020603050405020304" pitchFamily="18" charset="0"/>
                <a:cs typeface="Arial" panose="020B0604020202020204" pitchFamily="34" charset="0"/>
              </a:rPr>
              <a:t>“If we expand capacity, education is needed among law enforcement, probation and defense attorneys so we can fill slots.”</a:t>
            </a:r>
          </a:p>
          <a:p>
            <a:pPr marL="1716088" lvl="1" indent="-344488">
              <a:lnSpc>
                <a:spcPct val="107000"/>
              </a:lnSpc>
              <a:spcBef>
                <a:spcPts val="0"/>
              </a:spcBef>
              <a:spcAft>
                <a:spcPts val="800"/>
              </a:spcAft>
            </a:pPr>
            <a:endParaRPr lang="en-US" sz="5600" b="1" dirty="0">
              <a:effectLst/>
              <a:latin typeface="Arial" panose="020B0604020202020204" pitchFamily="34" charset="0"/>
              <a:ea typeface="Times New Roman" panose="02020603050405020304" pitchFamily="18" charset="0"/>
              <a:cs typeface="Times New Roman" panose="02020603050405020304" pitchFamily="18" charset="0"/>
            </a:endParaRPr>
          </a:p>
          <a:p>
            <a:pPr marL="1716088" lvl="1" indent="-344488">
              <a:lnSpc>
                <a:spcPct val="107000"/>
              </a:lnSpc>
              <a:spcBef>
                <a:spcPts val="0"/>
              </a:spcBef>
              <a:spcAft>
                <a:spcPts val="800"/>
              </a:spcAft>
            </a:pPr>
            <a:r>
              <a:rPr lang="en-US" sz="5600" b="1" dirty="0">
                <a:effectLst/>
                <a:latin typeface="Arial" panose="020B0604020202020204" pitchFamily="34" charset="0"/>
                <a:ea typeface="Times New Roman" panose="02020603050405020304" pitchFamily="18" charset="0"/>
                <a:cs typeface="Arial" panose="020B0604020202020204" pitchFamily="34" charset="0"/>
              </a:rPr>
              <a:t>“They aren’t making deals that make it worth it. A straight sentence seems easier.”</a:t>
            </a:r>
          </a:p>
          <a:p>
            <a:pPr marL="1716088" lvl="1" indent="-344488">
              <a:lnSpc>
                <a:spcPct val="107000"/>
              </a:lnSpc>
              <a:spcBef>
                <a:spcPts val="0"/>
              </a:spcBef>
              <a:spcAft>
                <a:spcPts val="800"/>
              </a:spcAft>
            </a:pPr>
            <a:endParaRPr lang="en-US" sz="5600" b="1" dirty="0">
              <a:effectLst/>
              <a:latin typeface="Arial" panose="020B0604020202020204" pitchFamily="34" charset="0"/>
              <a:ea typeface="Times New Roman" panose="02020603050405020304" pitchFamily="18" charset="0"/>
              <a:cs typeface="Times New Roman" panose="02020603050405020304" pitchFamily="18" charset="0"/>
            </a:endParaRPr>
          </a:p>
          <a:p>
            <a:pPr marL="1716088" lvl="5" indent="-344488">
              <a:lnSpc>
                <a:spcPct val="107000"/>
              </a:lnSpc>
              <a:spcBef>
                <a:spcPts val="0"/>
              </a:spcBef>
              <a:spcAft>
                <a:spcPts val="800"/>
              </a:spcAft>
            </a:pPr>
            <a:r>
              <a:rPr lang="en-US" sz="5000" b="1" dirty="0">
                <a:effectLst/>
                <a:latin typeface="Arial" panose="020B0604020202020204" pitchFamily="34" charset="0"/>
                <a:ea typeface="Times New Roman" panose="02020603050405020304" pitchFamily="18" charset="0"/>
                <a:cs typeface="Arial" panose="020B0604020202020204" pitchFamily="34" charset="0"/>
              </a:rPr>
              <a:t>“The drug-using community sees Treatment Court as a trap. There is a lack of clarity about the legal options.”</a:t>
            </a:r>
          </a:p>
          <a:p>
            <a:pPr marL="1716088" lvl="1" indent="-344488">
              <a:lnSpc>
                <a:spcPct val="107000"/>
              </a:lnSpc>
              <a:spcBef>
                <a:spcPts val="0"/>
              </a:spcBef>
              <a:spcAft>
                <a:spcPts val="800"/>
              </a:spcAft>
            </a:pPr>
            <a:endParaRPr lang="en-US" sz="5600" b="1" dirty="0">
              <a:effectLst/>
              <a:latin typeface="Arial" panose="020B0604020202020204" pitchFamily="34" charset="0"/>
              <a:ea typeface="Times New Roman" panose="02020603050405020304" pitchFamily="18" charset="0"/>
              <a:cs typeface="Times New Roman" panose="02020603050405020304" pitchFamily="18" charset="0"/>
            </a:endParaRPr>
          </a:p>
          <a:p>
            <a:pPr marL="1716088" lvl="1" indent="-344488">
              <a:lnSpc>
                <a:spcPct val="107000"/>
              </a:lnSpc>
              <a:spcBef>
                <a:spcPts val="0"/>
              </a:spcBef>
              <a:spcAft>
                <a:spcPts val="800"/>
              </a:spcAft>
            </a:pPr>
            <a:r>
              <a:rPr lang="en-US" sz="5600" b="1" dirty="0">
                <a:effectLst/>
                <a:latin typeface="Arial" panose="020B0604020202020204" pitchFamily="34" charset="0"/>
                <a:ea typeface="Times New Roman" panose="02020603050405020304" pitchFamily="18" charset="0"/>
                <a:cs typeface="Arial" panose="020B0604020202020204" pitchFamily="34" charset="0"/>
              </a:rPr>
              <a:t>“There is a wide perception among those in the justice system that Treatment Court is excessively difficult to get through. The only real difficult part is the time commitment, particularly in the first phase. People are very supportive.”</a:t>
            </a:r>
          </a:p>
          <a:p>
            <a:pPr marL="1716088" lvl="1" indent="-344488">
              <a:lnSpc>
                <a:spcPct val="107000"/>
              </a:lnSpc>
              <a:spcBef>
                <a:spcPts val="0"/>
              </a:spcBef>
              <a:spcAft>
                <a:spcPts val="800"/>
              </a:spcAft>
            </a:pPr>
            <a:endParaRPr lang="en-US" sz="5600" b="1" dirty="0">
              <a:effectLst/>
              <a:latin typeface="Arial" panose="020B0604020202020204" pitchFamily="34" charset="0"/>
              <a:ea typeface="Times New Roman" panose="02020603050405020304" pitchFamily="18" charset="0"/>
              <a:cs typeface="Times New Roman" panose="02020603050405020304" pitchFamily="18" charset="0"/>
            </a:endParaRPr>
          </a:p>
          <a:p>
            <a:pPr marL="1716088" lvl="1" indent="-344488">
              <a:lnSpc>
                <a:spcPct val="107000"/>
              </a:lnSpc>
              <a:spcBef>
                <a:spcPts val="0"/>
              </a:spcBef>
              <a:spcAft>
                <a:spcPts val="800"/>
              </a:spcAft>
            </a:pPr>
            <a:r>
              <a:rPr lang="en-US" sz="5600" b="1" dirty="0">
                <a:effectLst/>
                <a:latin typeface="Arial" panose="020B0604020202020204" pitchFamily="34" charset="0"/>
                <a:ea typeface="Times New Roman" panose="02020603050405020304" pitchFamily="18" charset="0"/>
                <a:cs typeface="Arial" panose="020B0604020202020204" pitchFamily="34" charset="0"/>
              </a:rPr>
              <a:t>“[Treatment Court] encompasses your whole life. You have to be willing.”</a:t>
            </a:r>
            <a:endParaRPr lang="en-US" sz="5600" b="1" dirty="0">
              <a:effectLst/>
              <a:latin typeface="Arial" panose="020B0604020202020204" pitchFamily="34" charset="0"/>
              <a:ea typeface="Times New Roman" panose="02020603050405020304" pitchFamily="18" charset="0"/>
              <a:cs typeface="Times New Roman" panose="02020603050405020304" pitchFamily="18" charset="0"/>
            </a:endParaRPr>
          </a:p>
          <a:p>
            <a:pPr marL="1143000" marR="0" indent="-1143000" algn="just">
              <a:lnSpc>
                <a:spcPct val="107000"/>
              </a:lnSpc>
              <a:spcBef>
                <a:spcPts val="0"/>
              </a:spcBef>
              <a:spcAft>
                <a:spcPts val="800"/>
              </a:spcAft>
              <a:buAutoNum type="arabicPeriod" startAt="8"/>
              <a:tabLst>
                <a:tab pos="914400" algn="l"/>
              </a:tabLst>
            </a:pPr>
            <a:endParaRPr lang="en-US" sz="7200"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marR="0" indent="-914400">
              <a:lnSpc>
                <a:spcPct val="107000"/>
              </a:lnSpc>
              <a:spcBef>
                <a:spcPts val="0"/>
              </a:spcBef>
              <a:spcAft>
                <a:spcPts val="800"/>
              </a:spcAft>
              <a:buAutoNum type="arabicPeriod"/>
              <a:tabLst>
                <a:tab pos="914400" algn="l"/>
              </a:tabLst>
            </a:pPr>
            <a:endParaRPr lang="en-US" sz="72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spcAft>
                <a:spcPts val="800"/>
              </a:spcAft>
              <a:buNone/>
              <a:tabLst>
                <a:tab pos="914400" algn="l"/>
              </a:tabLst>
            </a:pPr>
            <a:endParaRPr lang="en-US" sz="7200"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marR="0" indent="-914400">
              <a:lnSpc>
                <a:spcPct val="107000"/>
              </a:lnSpc>
              <a:spcBef>
                <a:spcPts val="0"/>
              </a:spcBef>
              <a:spcAft>
                <a:spcPts val="800"/>
              </a:spcAft>
              <a:buNone/>
            </a:pPr>
            <a:r>
              <a:rPr lang="en-US" sz="7200" b="1" dirty="0">
                <a:effectLst/>
                <a:latin typeface="Arial" panose="020B0604020202020204" pitchFamily="34" charset="0"/>
                <a:ea typeface="Times New Roman" panose="02020603050405020304" pitchFamily="18" charset="0"/>
                <a:cs typeface="Arial" panose="020B0604020202020204" pitchFamily="34" charset="0"/>
              </a:rPr>
              <a:t> </a:t>
            </a:r>
            <a:endParaRPr lang="en-US" sz="7200"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marR="0" indent="-914400" algn="just">
              <a:lnSpc>
                <a:spcPct val="107000"/>
              </a:lnSpc>
              <a:spcBef>
                <a:spcPts val="0"/>
              </a:spcBef>
              <a:spcAft>
                <a:spcPts val="800"/>
              </a:spcAft>
              <a:buNone/>
            </a:pPr>
            <a:r>
              <a:rPr lang="en-US" sz="5600" dirty="0">
                <a:effectLst/>
                <a:latin typeface="Arial" panose="020B0604020202020204" pitchFamily="34" charset="0"/>
                <a:ea typeface="Times New Roman" panose="02020603050405020304" pitchFamily="18" charset="0"/>
                <a:cs typeface="Times New Roman" panose="02020603050405020304" pitchFamily="18" charset="0"/>
              </a:rPr>
              <a:t>. </a:t>
            </a:r>
          </a:p>
          <a:p>
            <a:pPr marL="0" marR="0" indent="0" algn="just">
              <a:lnSpc>
                <a:spcPct val="107000"/>
              </a:lnSpc>
              <a:spcBef>
                <a:spcPts val="0"/>
              </a:spcBef>
              <a:spcAft>
                <a:spcPts val="800"/>
              </a:spcAft>
              <a:buNone/>
            </a:pPr>
            <a:endParaRPr lang="en-US" sz="56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1516545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B3D5D-117D-413C-8392-40BEF332EB4A}"/>
              </a:ext>
            </a:extLst>
          </p:cNvPr>
          <p:cNvSpPr>
            <a:spLocks noGrp="1"/>
          </p:cNvSpPr>
          <p:nvPr>
            <p:ph type="title"/>
          </p:nvPr>
        </p:nvSpPr>
        <p:spPr>
          <a:xfrm>
            <a:off x="680321" y="753228"/>
            <a:ext cx="10672041" cy="1080938"/>
          </a:xfrm>
        </p:spPr>
        <p:txBody>
          <a:bodyPr/>
          <a:lstStyle/>
          <a:p>
            <a:r>
              <a:rPr lang="en-US" dirty="0"/>
              <a:t>In most courts capacity now exceeds enrollment</a:t>
            </a:r>
          </a:p>
        </p:txBody>
      </p:sp>
      <p:sp>
        <p:nvSpPr>
          <p:cNvPr id="3" name="TextBox 2">
            <a:extLst>
              <a:ext uri="{FF2B5EF4-FFF2-40B4-BE49-F238E27FC236}">
                <a16:creationId xmlns:a16="http://schemas.microsoft.com/office/drawing/2014/main" id="{CE10DF99-41CD-4E54-BB59-61616AAD1556}"/>
              </a:ext>
            </a:extLst>
          </p:cNvPr>
          <p:cNvSpPr txBox="1"/>
          <p:nvPr/>
        </p:nvSpPr>
        <p:spPr>
          <a:xfrm>
            <a:off x="1949570" y="2441275"/>
            <a:ext cx="8315864" cy="2308324"/>
          </a:xfrm>
          <a:prstGeom prst="rect">
            <a:avLst/>
          </a:prstGeom>
          <a:noFill/>
        </p:spPr>
        <p:txBody>
          <a:bodyPr wrap="square" rtlCol="0">
            <a:spAutoFit/>
          </a:bodyPr>
          <a:lstStyle/>
          <a:p>
            <a:r>
              <a:rPr lang="en-US" dirty="0"/>
              <a:t>Increase enrollments by:</a:t>
            </a:r>
          </a:p>
          <a:p>
            <a:endParaRPr lang="en-US" dirty="0"/>
          </a:p>
          <a:p>
            <a:pPr marL="742950" lvl="1" indent="-285750">
              <a:buFont typeface="Arial" panose="020B0604020202020204" pitchFamily="34" charset="0"/>
              <a:buChar char="•"/>
            </a:pPr>
            <a:r>
              <a:rPr lang="en-US" dirty="0"/>
              <a:t>Increasing admission rates</a:t>
            </a:r>
          </a:p>
          <a:p>
            <a:pPr marL="742950" lvl="1" indent="-285750">
              <a:buFont typeface="Arial" panose="020B0604020202020204" pitchFamily="34" charset="0"/>
              <a:buChar char="•"/>
            </a:pPr>
            <a:r>
              <a:rPr lang="en-US" dirty="0"/>
              <a:t>Telling the story about the success of treatment court</a:t>
            </a:r>
          </a:p>
          <a:p>
            <a:pPr marL="742950" lvl="1" indent="-285750">
              <a:buFont typeface="Arial" panose="020B0604020202020204" pitchFamily="34" charset="0"/>
              <a:buChar char="•"/>
            </a:pPr>
            <a:r>
              <a:rPr lang="en-US" dirty="0"/>
              <a:t>Expanding the pool by educating about racial disparity</a:t>
            </a:r>
          </a:p>
          <a:p>
            <a:pPr marL="742950" lvl="1" indent="-285750">
              <a:buFont typeface="Arial" panose="020B0604020202020204" pitchFamily="34" charset="0"/>
              <a:buChar char="•"/>
            </a:pPr>
            <a:r>
              <a:rPr lang="en-US" dirty="0"/>
              <a:t>Stimulating referrals from legal and recovery community</a:t>
            </a:r>
          </a:p>
          <a:p>
            <a:pPr marL="742950" lvl="1" indent="-285750">
              <a:buFont typeface="Arial" panose="020B0604020202020204" pitchFamily="34" charset="0"/>
              <a:buChar char="•"/>
            </a:pPr>
            <a:r>
              <a:rPr lang="en-US" dirty="0"/>
              <a:t>Testing pre-plea approach (in expansion courts)</a:t>
            </a:r>
          </a:p>
          <a:p>
            <a:pPr lvl="1"/>
            <a:endParaRPr lang="en-US" dirty="0"/>
          </a:p>
        </p:txBody>
      </p:sp>
    </p:spTree>
    <p:extLst>
      <p:ext uri="{BB962C8B-B14F-4D97-AF65-F5344CB8AC3E}">
        <p14:creationId xmlns:p14="http://schemas.microsoft.com/office/powerpoint/2010/main" val="2367956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97581-5B32-46E2-A949-43253FB016B1}"/>
              </a:ext>
            </a:extLst>
          </p:cNvPr>
          <p:cNvSpPr>
            <a:spLocks noGrp="1"/>
          </p:cNvSpPr>
          <p:nvPr>
            <p:ph type="title"/>
          </p:nvPr>
        </p:nvSpPr>
        <p:spPr>
          <a:xfrm>
            <a:off x="680321" y="577059"/>
            <a:ext cx="9613861" cy="1080938"/>
          </a:xfrm>
        </p:spPr>
        <p:txBody>
          <a:bodyPr>
            <a:normAutofit/>
          </a:bodyPr>
          <a:lstStyle/>
          <a:p>
            <a:r>
              <a:rPr lang="en-US" sz="3200" i="1" dirty="0"/>
              <a:t>Admission Rates by Year: 2012- 2019</a:t>
            </a:r>
          </a:p>
        </p:txBody>
      </p:sp>
      <p:graphicFrame>
        <p:nvGraphicFramePr>
          <p:cNvPr id="3" name="Chart 2">
            <a:extLst>
              <a:ext uri="{FF2B5EF4-FFF2-40B4-BE49-F238E27FC236}">
                <a16:creationId xmlns:a16="http://schemas.microsoft.com/office/drawing/2014/main" id="{30238B3D-2BAD-4412-B0BD-418E3E99EF8B}"/>
              </a:ext>
            </a:extLst>
          </p:cNvPr>
          <p:cNvGraphicFramePr/>
          <p:nvPr>
            <p:extLst>
              <p:ext uri="{D42A27DB-BD31-4B8C-83A1-F6EECF244321}">
                <p14:modId xmlns:p14="http://schemas.microsoft.com/office/powerpoint/2010/main" val="2293674648"/>
              </p:ext>
            </p:extLst>
          </p:nvPr>
        </p:nvGraphicFramePr>
        <p:xfrm>
          <a:off x="2137226" y="2039572"/>
          <a:ext cx="7818537" cy="412633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4ACC2E0-7599-44B3-83AC-B368944D7880}"/>
              </a:ext>
            </a:extLst>
          </p:cNvPr>
          <p:cNvSpPr txBox="1"/>
          <p:nvPr/>
        </p:nvSpPr>
        <p:spPr>
          <a:xfrm>
            <a:off x="2137226" y="6165908"/>
            <a:ext cx="6872550" cy="369332"/>
          </a:xfrm>
          <a:prstGeom prst="rect">
            <a:avLst/>
          </a:prstGeom>
          <a:noFill/>
        </p:spPr>
        <p:txBody>
          <a:bodyPr wrap="square" rtlCol="0">
            <a:spAutoFit/>
          </a:bodyPr>
          <a:lstStyle/>
          <a:p>
            <a:r>
              <a:rPr lang="en-US" dirty="0"/>
              <a:t>Variation from 30% to 58%, trending upward; </a:t>
            </a:r>
          </a:p>
        </p:txBody>
      </p:sp>
    </p:spTree>
    <p:extLst>
      <p:ext uri="{BB962C8B-B14F-4D97-AF65-F5344CB8AC3E}">
        <p14:creationId xmlns:p14="http://schemas.microsoft.com/office/powerpoint/2010/main" val="1015506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7447A-C7AF-440C-8C8E-757E5B226521}"/>
              </a:ext>
            </a:extLst>
          </p:cNvPr>
          <p:cNvSpPr>
            <a:spLocks noGrp="1"/>
          </p:cNvSpPr>
          <p:nvPr>
            <p:ph type="title"/>
          </p:nvPr>
        </p:nvSpPr>
        <p:spPr/>
        <p:txBody>
          <a:bodyPr/>
          <a:lstStyle/>
          <a:p>
            <a:r>
              <a:rPr lang="en-US" i="1" dirty="0"/>
              <a:t>Reasons People are not Admitted</a:t>
            </a:r>
          </a:p>
        </p:txBody>
      </p:sp>
      <p:graphicFrame>
        <p:nvGraphicFramePr>
          <p:cNvPr id="3" name="Chart 2">
            <a:extLst>
              <a:ext uri="{FF2B5EF4-FFF2-40B4-BE49-F238E27FC236}">
                <a16:creationId xmlns:a16="http://schemas.microsoft.com/office/drawing/2014/main" id="{BB3F2989-7EF4-43B3-A459-EE7977B3F11F}"/>
              </a:ext>
            </a:extLst>
          </p:cNvPr>
          <p:cNvGraphicFramePr/>
          <p:nvPr>
            <p:extLst>
              <p:ext uri="{D42A27DB-BD31-4B8C-83A1-F6EECF244321}">
                <p14:modId xmlns:p14="http://schemas.microsoft.com/office/powerpoint/2010/main" val="2507145653"/>
              </p:ext>
            </p:extLst>
          </p:nvPr>
        </p:nvGraphicFramePr>
        <p:xfrm>
          <a:off x="548628" y="2268861"/>
          <a:ext cx="5943600" cy="425259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9E918059-B5AD-40B1-8144-EA7E8F54843C}"/>
              </a:ext>
            </a:extLst>
          </p:cNvPr>
          <p:cNvSpPr txBox="1"/>
          <p:nvPr/>
        </p:nvSpPr>
        <p:spPr>
          <a:xfrm>
            <a:off x="6840747" y="4025826"/>
            <a:ext cx="4339087" cy="369332"/>
          </a:xfrm>
          <a:prstGeom prst="rect">
            <a:avLst/>
          </a:prstGeom>
          <a:noFill/>
        </p:spPr>
        <p:txBody>
          <a:bodyPr wrap="square" rtlCol="0">
            <a:spAutoFit/>
          </a:bodyPr>
          <a:lstStyle/>
          <a:p>
            <a:r>
              <a:rPr lang="en-US" dirty="0"/>
              <a:t>Which of these can be ameliorated? </a:t>
            </a:r>
          </a:p>
        </p:txBody>
      </p:sp>
    </p:spTree>
    <p:extLst>
      <p:ext uri="{BB962C8B-B14F-4D97-AF65-F5344CB8AC3E}">
        <p14:creationId xmlns:p14="http://schemas.microsoft.com/office/powerpoint/2010/main" val="934521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26ED-7F4F-4315-95C2-53F66460D250}"/>
              </a:ext>
            </a:extLst>
          </p:cNvPr>
          <p:cNvSpPr>
            <a:spLocks noGrp="1"/>
          </p:cNvSpPr>
          <p:nvPr>
            <p:ph type="title"/>
          </p:nvPr>
        </p:nvSpPr>
        <p:spPr>
          <a:xfrm>
            <a:off x="680322" y="609597"/>
            <a:ext cx="9490221" cy="3592750"/>
          </a:xfrm>
        </p:spPr>
        <p:txBody>
          <a:bodyPr>
            <a:normAutofit/>
          </a:bodyPr>
          <a:lstStyle/>
          <a:p>
            <a:br>
              <a:rPr lang="en-US" dirty="0"/>
            </a:br>
            <a:br>
              <a:rPr lang="en-US" dirty="0"/>
            </a:br>
            <a:r>
              <a:rPr lang="en-US" b="1" dirty="0"/>
              <a:t>Treatment Courts enhance public safety and improve lives at no additional cost to taxpayers</a:t>
            </a:r>
          </a:p>
        </p:txBody>
      </p:sp>
      <p:sp>
        <p:nvSpPr>
          <p:cNvPr id="7" name="Text Placeholder 6">
            <a:extLst>
              <a:ext uri="{FF2B5EF4-FFF2-40B4-BE49-F238E27FC236}">
                <a16:creationId xmlns:a16="http://schemas.microsoft.com/office/drawing/2014/main" id="{95EDA572-CCD9-43A7-941C-CB15F56A9C28}"/>
              </a:ext>
            </a:extLst>
          </p:cNvPr>
          <p:cNvSpPr>
            <a:spLocks noGrp="1"/>
          </p:cNvSpPr>
          <p:nvPr>
            <p:ph type="body" sz="half" idx="2"/>
          </p:nvPr>
        </p:nvSpPr>
        <p:spPr/>
        <p:txBody>
          <a:bodyPr>
            <a:normAutofit/>
          </a:bodyPr>
          <a:lstStyle/>
          <a:p>
            <a:r>
              <a:rPr lang="en-US" sz="2800" b="1" dirty="0"/>
              <a:t>Major Conclusion </a:t>
            </a:r>
          </a:p>
        </p:txBody>
      </p:sp>
    </p:spTree>
    <p:extLst>
      <p:ext uri="{BB962C8B-B14F-4D97-AF65-F5344CB8AC3E}">
        <p14:creationId xmlns:p14="http://schemas.microsoft.com/office/powerpoint/2010/main" val="3552527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8195-AA79-4EFE-ACDB-A384674FAC67}"/>
              </a:ext>
            </a:extLst>
          </p:cNvPr>
          <p:cNvSpPr>
            <a:spLocks noGrp="1"/>
          </p:cNvSpPr>
          <p:nvPr>
            <p:ph type="title"/>
          </p:nvPr>
        </p:nvSpPr>
        <p:spPr>
          <a:xfrm>
            <a:off x="680321" y="753228"/>
            <a:ext cx="10646162" cy="1080938"/>
          </a:xfrm>
        </p:spPr>
        <p:txBody>
          <a:bodyPr/>
          <a:lstStyle/>
          <a:p>
            <a:r>
              <a:rPr lang="en-US" dirty="0"/>
              <a:t>Court Processes and Treatment Team</a:t>
            </a:r>
            <a:r>
              <a:rPr lang="en-US" sz="3600" dirty="0"/>
              <a:t> </a:t>
            </a:r>
            <a:r>
              <a:rPr lang="en-US" sz="1800" dirty="0"/>
              <a:t>cont’d</a:t>
            </a:r>
          </a:p>
        </p:txBody>
      </p:sp>
      <p:sp>
        <p:nvSpPr>
          <p:cNvPr id="3" name="Content Placeholder 2">
            <a:extLst>
              <a:ext uri="{FF2B5EF4-FFF2-40B4-BE49-F238E27FC236}">
                <a16:creationId xmlns:a16="http://schemas.microsoft.com/office/drawing/2014/main" id="{7CF9DAA6-AE12-445B-AEA6-89A54EA824CB}"/>
              </a:ext>
            </a:extLst>
          </p:cNvPr>
          <p:cNvSpPr>
            <a:spLocks noGrp="1"/>
          </p:cNvSpPr>
          <p:nvPr>
            <p:ph idx="1"/>
          </p:nvPr>
        </p:nvSpPr>
        <p:spPr>
          <a:xfrm>
            <a:off x="404275" y="2262503"/>
            <a:ext cx="10835944" cy="3034116"/>
          </a:xfrm>
        </p:spPr>
        <p:txBody>
          <a:bodyPr>
            <a:normAutofit fontScale="25000" lnSpcReduction="20000"/>
          </a:bodyPr>
          <a:lstStyle/>
          <a:p>
            <a:pPr marL="914400" marR="0" indent="-914400" algn="just">
              <a:lnSpc>
                <a:spcPct val="107000"/>
              </a:lnSpc>
              <a:spcBef>
                <a:spcPts val="0"/>
              </a:spcBef>
              <a:spcAft>
                <a:spcPts val="800"/>
              </a:spcAft>
              <a:buNone/>
              <a:tabLst>
                <a:tab pos="914400" algn="l"/>
              </a:tabLst>
            </a:pPr>
            <a:endParaRPr lang="en-US" sz="23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just">
              <a:lnSpc>
                <a:spcPct val="107000"/>
              </a:lnSpc>
              <a:spcBef>
                <a:spcPts val="0"/>
              </a:spcBef>
              <a:spcAft>
                <a:spcPts val="800"/>
              </a:spcAft>
              <a:buNone/>
              <a:tabLst>
                <a:tab pos="914400" algn="l"/>
              </a:tabLst>
            </a:pPr>
            <a:r>
              <a:rPr lang="en-US" sz="7200" b="1" dirty="0">
                <a:latin typeface="Arial" panose="020B0604020202020204" pitchFamily="34" charset="0"/>
                <a:ea typeface="Times New Roman" panose="02020603050405020304" pitchFamily="18" charset="0"/>
                <a:cs typeface="Arial" panose="020B0604020202020204" pitchFamily="34" charset="0"/>
              </a:rPr>
              <a:t>9</a:t>
            </a:r>
            <a:r>
              <a:rPr lang="en-US" sz="7200" b="1" dirty="0">
                <a:effectLst/>
                <a:latin typeface="Arial" panose="020B0604020202020204" pitchFamily="34" charset="0"/>
                <a:ea typeface="Times New Roman" panose="02020603050405020304" pitchFamily="18" charset="0"/>
                <a:cs typeface="Arial" panose="020B0604020202020204" pitchFamily="34" charset="0"/>
              </a:rPr>
              <a:t>.</a:t>
            </a:r>
            <a:r>
              <a:rPr lang="en-US" sz="2300" b="1" dirty="0">
                <a:effectLst/>
                <a:latin typeface="Arial" panose="020B0604020202020204" pitchFamily="34" charset="0"/>
                <a:ea typeface="Times New Roman" panose="02020603050405020304" pitchFamily="18" charset="0"/>
                <a:cs typeface="Arial" panose="020B0604020202020204" pitchFamily="34" charset="0"/>
              </a:rPr>
              <a:t>	</a:t>
            </a:r>
            <a:r>
              <a:rPr lang="en-US" sz="7200" b="1" dirty="0">
                <a:effectLst/>
                <a:latin typeface="Arial" panose="020B0604020202020204" pitchFamily="34" charset="0"/>
                <a:ea typeface="Times New Roman" panose="02020603050405020304" pitchFamily="18" charset="0"/>
                <a:cs typeface="Arial" panose="020B0604020202020204" pitchFamily="34" charset="0"/>
              </a:rPr>
              <a:t>Enhance the </a:t>
            </a:r>
            <a:r>
              <a:rPr lang="en-US" sz="7200" b="1" dirty="0">
                <a:solidFill>
                  <a:srgbClr val="FFC000"/>
                </a:solidFill>
                <a:effectLst/>
                <a:latin typeface="Arial" panose="020B0604020202020204" pitchFamily="34" charset="0"/>
                <a:ea typeface="Times New Roman" panose="02020603050405020304" pitchFamily="18" charset="0"/>
                <a:cs typeface="Arial" panose="020B0604020202020204" pitchFamily="34" charset="0"/>
              </a:rPr>
              <a:t>availability of prosecutorial </a:t>
            </a:r>
            <a:r>
              <a:rPr lang="en-US" sz="7200" b="1" dirty="0">
                <a:effectLst/>
                <a:latin typeface="Arial" panose="020B0604020202020204" pitchFamily="34" charset="0"/>
                <a:ea typeface="Times New Roman" panose="02020603050405020304" pitchFamily="18" charset="0"/>
                <a:cs typeface="Arial" panose="020B0604020202020204" pitchFamily="34" charset="0"/>
              </a:rPr>
              <a:t>or Assistant District Attorney or AAG time. </a:t>
            </a:r>
          </a:p>
          <a:p>
            <a:pPr marL="0" indent="0" algn="just">
              <a:lnSpc>
                <a:spcPct val="107000"/>
              </a:lnSpc>
              <a:spcBef>
                <a:spcPts val="0"/>
              </a:spcBef>
              <a:spcAft>
                <a:spcPts val="800"/>
              </a:spcAft>
              <a:buNone/>
              <a:tabLst>
                <a:tab pos="914400" algn="l"/>
              </a:tabLst>
            </a:pPr>
            <a:r>
              <a:rPr lang="en-US" sz="7200" b="1" dirty="0">
                <a:latin typeface="Arial" panose="020B0604020202020204" pitchFamily="34" charset="0"/>
                <a:ea typeface="Times New Roman" panose="02020603050405020304" pitchFamily="18" charset="0"/>
                <a:cs typeface="Arial" panose="020B0604020202020204" pitchFamily="34" charset="0"/>
              </a:rPr>
              <a:t>	</a:t>
            </a:r>
            <a:r>
              <a:rPr lang="en-US" sz="7200" b="1" dirty="0">
                <a:effectLst/>
                <a:latin typeface="Arial" panose="020B0604020202020204" pitchFamily="34" charset="0"/>
                <a:ea typeface="Times New Roman" panose="02020603050405020304" pitchFamily="18" charset="0"/>
                <a:cs typeface="Arial" panose="020B0604020202020204" pitchFamily="34" charset="0"/>
              </a:rPr>
              <a:t>(Office of the Attorney General)</a:t>
            </a:r>
            <a:endParaRPr lang="en-US" sz="7200"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marR="0" indent="-914400">
              <a:lnSpc>
                <a:spcPct val="107000"/>
              </a:lnSpc>
              <a:spcBef>
                <a:spcPts val="0"/>
              </a:spcBef>
              <a:spcAft>
                <a:spcPts val="800"/>
              </a:spcAft>
              <a:buAutoNum type="arabicPeriod" startAt="2"/>
              <a:tabLst>
                <a:tab pos="914400" algn="l"/>
              </a:tabLst>
            </a:pPr>
            <a:endParaRPr lang="en-US" sz="7200"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indent="-914400" algn="just">
              <a:lnSpc>
                <a:spcPct val="107000"/>
              </a:lnSpc>
              <a:spcBef>
                <a:spcPts val="0"/>
              </a:spcBef>
              <a:spcAft>
                <a:spcPts val="800"/>
              </a:spcAft>
              <a:buAutoNum type="arabicPeriod" startAt="10"/>
              <a:tabLst>
                <a:tab pos="914400" algn="l"/>
              </a:tabLst>
            </a:pPr>
            <a:r>
              <a:rPr lang="en-US" sz="7200" b="1" dirty="0">
                <a:solidFill>
                  <a:srgbClr val="FFC000"/>
                </a:solidFill>
                <a:effectLst/>
                <a:latin typeface="Arial" panose="020B0604020202020204" pitchFamily="34" charset="0"/>
                <a:ea typeface="Times New Roman" panose="02020603050405020304" pitchFamily="18" charset="0"/>
                <a:cs typeface="Arial" panose="020B0604020202020204" pitchFamily="34" charset="0"/>
              </a:rPr>
              <a:t>Diversify rewards and sanctions</a:t>
            </a:r>
            <a:r>
              <a:rPr lang="en-US" sz="7200" b="1" dirty="0">
                <a:effectLst/>
                <a:latin typeface="Arial" panose="020B0604020202020204" pitchFamily="34" charset="0"/>
                <a:ea typeface="Times New Roman" panose="02020603050405020304" pitchFamily="18" charset="0"/>
                <a:cs typeface="Arial" panose="020B0604020202020204" pitchFamily="34" charset="0"/>
              </a:rPr>
              <a:t>. (Judicial Branch)</a:t>
            </a:r>
          </a:p>
          <a:p>
            <a:pPr marL="0" indent="0" algn="just">
              <a:lnSpc>
                <a:spcPct val="107000"/>
              </a:lnSpc>
              <a:spcBef>
                <a:spcPts val="0"/>
              </a:spcBef>
              <a:spcAft>
                <a:spcPts val="800"/>
              </a:spcAft>
              <a:buNone/>
              <a:tabLst>
                <a:tab pos="914400" algn="l"/>
              </a:tabLst>
            </a:pPr>
            <a:endParaRPr lang="en-US" sz="7200" b="1" dirty="0">
              <a:effectLst/>
              <a:latin typeface="Arial" panose="020B0604020202020204" pitchFamily="34" charset="0"/>
              <a:ea typeface="Times New Roman" panose="02020603050405020304" pitchFamily="18" charset="0"/>
              <a:cs typeface="Arial" panose="020B0604020202020204" pitchFamily="34" charset="0"/>
            </a:endParaRPr>
          </a:p>
          <a:p>
            <a:pPr marL="914400" indent="-914400">
              <a:lnSpc>
                <a:spcPct val="107000"/>
              </a:lnSpc>
              <a:spcBef>
                <a:spcPts val="0"/>
              </a:spcBef>
              <a:spcAft>
                <a:spcPts val="800"/>
              </a:spcAft>
              <a:buAutoNum type="arabicPeriod" startAt="11"/>
            </a:pPr>
            <a:r>
              <a:rPr lang="en-US" sz="7200" b="1" dirty="0">
                <a:effectLst/>
                <a:latin typeface="Arial" panose="020B0604020202020204" pitchFamily="34" charset="0"/>
                <a:ea typeface="Times New Roman" panose="02020603050405020304" pitchFamily="18" charset="0"/>
                <a:cs typeface="Arial" panose="020B0604020202020204" pitchFamily="34" charset="0"/>
              </a:rPr>
              <a:t>Enhance </a:t>
            </a:r>
            <a:r>
              <a:rPr lang="en-US" sz="7200" b="1" dirty="0">
                <a:solidFill>
                  <a:srgbClr val="FFC000"/>
                </a:solidFill>
                <a:effectLst/>
                <a:latin typeface="Arial" panose="020B0604020202020204" pitchFamily="34" charset="0"/>
                <a:ea typeface="Times New Roman" panose="02020603050405020304" pitchFamily="18" charset="0"/>
                <a:cs typeface="Arial" panose="020B0604020202020204" pitchFamily="34" charset="0"/>
              </a:rPr>
              <a:t>mental health capacity </a:t>
            </a:r>
            <a:r>
              <a:rPr lang="en-US" sz="7200" b="1" dirty="0">
                <a:effectLst/>
                <a:latin typeface="Arial" panose="020B0604020202020204" pitchFamily="34" charset="0"/>
                <a:ea typeface="Times New Roman" panose="02020603050405020304" pitchFamily="18" charset="0"/>
                <a:cs typeface="Arial" panose="020B0604020202020204" pitchFamily="34" charset="0"/>
              </a:rPr>
              <a:t>both on the treatment team and in the provision of services; require </a:t>
            </a:r>
            <a:r>
              <a:rPr lang="en-US" sz="7200" b="1" dirty="0">
                <a:solidFill>
                  <a:srgbClr val="FFC000"/>
                </a:solidFill>
                <a:effectLst/>
                <a:latin typeface="Arial" panose="020B0604020202020204" pitchFamily="34" charset="0"/>
                <a:ea typeface="Times New Roman" panose="02020603050405020304" pitchFamily="18" charset="0"/>
                <a:cs typeface="Arial" panose="020B0604020202020204" pitchFamily="34" charset="0"/>
              </a:rPr>
              <a:t>mental health representation</a:t>
            </a:r>
            <a:r>
              <a:rPr lang="en-US" sz="7200" b="1" dirty="0">
                <a:effectLst/>
                <a:latin typeface="Arial" panose="020B0604020202020204" pitchFamily="34" charset="0"/>
                <a:ea typeface="Times New Roman" panose="02020603050405020304" pitchFamily="18" charset="0"/>
                <a:cs typeface="Arial" panose="020B0604020202020204" pitchFamily="34" charset="0"/>
              </a:rPr>
              <a:t> on Treatment Team. </a:t>
            </a:r>
          </a:p>
          <a:p>
            <a:pPr marL="0" indent="0">
              <a:lnSpc>
                <a:spcPct val="107000"/>
              </a:lnSpc>
              <a:spcBef>
                <a:spcPts val="0"/>
              </a:spcBef>
              <a:spcAft>
                <a:spcPts val="800"/>
              </a:spcAft>
              <a:buNone/>
            </a:pPr>
            <a:r>
              <a:rPr lang="en-US" sz="7200" b="1" dirty="0">
                <a:latin typeface="Arial" panose="020B0604020202020204" pitchFamily="34" charset="0"/>
                <a:ea typeface="Times New Roman" panose="02020603050405020304" pitchFamily="18" charset="0"/>
                <a:cs typeface="Arial" panose="020B0604020202020204" pitchFamily="34" charset="0"/>
              </a:rPr>
              <a:t>	</a:t>
            </a:r>
            <a:r>
              <a:rPr lang="en-US" sz="7200" b="1" dirty="0">
                <a:effectLst/>
                <a:latin typeface="Arial" panose="020B0604020202020204" pitchFamily="34" charset="0"/>
                <a:ea typeface="Times New Roman" panose="02020603050405020304" pitchFamily="18" charset="0"/>
                <a:cs typeface="Arial" panose="020B0604020202020204" pitchFamily="34" charset="0"/>
              </a:rPr>
              <a:t>(Office of Behavioral Health, Judicial Branc</a:t>
            </a:r>
            <a:r>
              <a:rPr lang="en-US" sz="7200" b="1" dirty="0">
                <a:latin typeface="Arial" panose="020B0604020202020204" pitchFamily="34" charset="0"/>
                <a:ea typeface="Times New Roman" panose="02020603050405020304" pitchFamily="18" charset="0"/>
                <a:cs typeface="Arial" panose="020B0604020202020204" pitchFamily="34" charset="0"/>
              </a:rPr>
              <a:t>h)</a:t>
            </a:r>
          </a:p>
          <a:p>
            <a:pPr marL="914400" indent="-914400">
              <a:lnSpc>
                <a:spcPct val="107000"/>
              </a:lnSpc>
              <a:spcBef>
                <a:spcPts val="0"/>
              </a:spcBef>
              <a:spcAft>
                <a:spcPts val="800"/>
              </a:spcAft>
              <a:buNone/>
            </a:pPr>
            <a:endParaRPr lang="en-US" sz="4800" b="1" dirty="0">
              <a:effectLst/>
              <a:latin typeface="Arial" panose="020B0604020202020204" pitchFamily="34" charset="0"/>
              <a:ea typeface="Times New Roman" panose="02020603050405020304" pitchFamily="18" charset="0"/>
              <a:cs typeface="Arial" panose="020B0604020202020204" pitchFamily="34" charset="0"/>
            </a:endParaRPr>
          </a:p>
          <a:p>
            <a:pPr marL="914400" indent="-914400" algn="just">
              <a:lnSpc>
                <a:spcPct val="107000"/>
              </a:lnSpc>
              <a:spcBef>
                <a:spcPts val="0"/>
              </a:spcBef>
              <a:spcAft>
                <a:spcPts val="800"/>
              </a:spcAft>
              <a:buAutoNum type="arabicPeriod" startAt="10"/>
              <a:tabLst>
                <a:tab pos="914400" algn="l"/>
              </a:tabLst>
            </a:pPr>
            <a:endParaRPr lang="en-US" sz="4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tabLst>
                <a:tab pos="57150" algn="l"/>
              </a:tabLst>
            </a:pPr>
            <a:endParaRPr lang="en-US" sz="2300"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marR="0" indent="-914400">
              <a:lnSpc>
                <a:spcPct val="107000"/>
              </a:lnSpc>
              <a:spcBef>
                <a:spcPts val="0"/>
              </a:spcBef>
              <a:spcAft>
                <a:spcPts val="800"/>
              </a:spcAft>
              <a:buNone/>
            </a:pPr>
            <a:r>
              <a:rPr lang="en-US" sz="7200" b="1" dirty="0">
                <a:effectLst/>
                <a:latin typeface="Arial" panose="020B0604020202020204" pitchFamily="34" charset="0"/>
                <a:ea typeface="Times New Roman" panose="02020603050405020304" pitchFamily="18" charset="0"/>
                <a:cs typeface="Arial" panose="020B0604020202020204" pitchFamily="34" charset="0"/>
              </a:rPr>
              <a:t> </a:t>
            </a:r>
            <a:endParaRPr lang="en-US" sz="7200"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marR="0" indent="-914400" algn="just">
              <a:lnSpc>
                <a:spcPct val="107000"/>
              </a:lnSpc>
              <a:spcBef>
                <a:spcPts val="0"/>
              </a:spcBef>
              <a:spcAft>
                <a:spcPts val="800"/>
              </a:spcAft>
              <a:buNone/>
            </a:pPr>
            <a:r>
              <a:rPr lang="en-US" sz="5600" dirty="0">
                <a:effectLst/>
                <a:latin typeface="Arial" panose="020B0604020202020204" pitchFamily="34" charset="0"/>
                <a:ea typeface="Times New Roman" panose="02020603050405020304" pitchFamily="18" charset="0"/>
                <a:cs typeface="Times New Roman" panose="02020603050405020304" pitchFamily="18" charset="0"/>
              </a:rPr>
              <a:t>. </a:t>
            </a:r>
          </a:p>
          <a:p>
            <a:pPr marL="0" marR="0" indent="0" algn="just">
              <a:lnSpc>
                <a:spcPct val="107000"/>
              </a:lnSpc>
              <a:spcBef>
                <a:spcPts val="0"/>
              </a:spcBef>
              <a:spcAft>
                <a:spcPts val="800"/>
              </a:spcAft>
              <a:buNone/>
            </a:pPr>
            <a:endParaRPr lang="en-US" sz="56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3197134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72DA4-9154-4B03-A90E-DCC00FE945F5}"/>
              </a:ext>
            </a:extLst>
          </p:cNvPr>
          <p:cNvSpPr>
            <a:spLocks noGrp="1"/>
          </p:cNvSpPr>
          <p:nvPr>
            <p:ph type="title"/>
          </p:nvPr>
        </p:nvSpPr>
        <p:spPr/>
        <p:txBody>
          <a:bodyPr/>
          <a:lstStyle/>
          <a:p>
            <a:r>
              <a:rPr lang="en-US" i="1" dirty="0"/>
              <a:t>Co-occurring should be an expectation </a:t>
            </a:r>
          </a:p>
        </p:txBody>
      </p:sp>
      <p:sp>
        <p:nvSpPr>
          <p:cNvPr id="3" name="TextBox 2">
            <a:extLst>
              <a:ext uri="{FF2B5EF4-FFF2-40B4-BE49-F238E27FC236}">
                <a16:creationId xmlns:a16="http://schemas.microsoft.com/office/drawing/2014/main" id="{AC5670D9-07C2-4330-A5A7-97BA8AFBA36B}"/>
              </a:ext>
            </a:extLst>
          </p:cNvPr>
          <p:cNvSpPr txBox="1"/>
          <p:nvPr/>
        </p:nvSpPr>
        <p:spPr>
          <a:xfrm>
            <a:off x="1043796" y="2527540"/>
            <a:ext cx="8177842" cy="2862322"/>
          </a:xfrm>
          <a:prstGeom prst="rect">
            <a:avLst/>
          </a:prstGeom>
          <a:noFill/>
        </p:spPr>
        <p:txBody>
          <a:bodyPr wrap="square" rtlCol="0">
            <a:spAutoFit/>
          </a:bodyPr>
          <a:lstStyle/>
          <a:p>
            <a:pPr marL="0" marR="0">
              <a:spcBef>
                <a:spcPts val="0"/>
              </a:spcBef>
              <a:spcAft>
                <a:spcPts val="0"/>
              </a:spcAft>
            </a:pPr>
            <a:r>
              <a:rPr lang="en-US" sz="1800" b="1" dirty="0">
                <a:effectLst/>
                <a:latin typeface="Arial" panose="020B0604020202020204" pitchFamily="34" charset="0"/>
                <a:ea typeface="Arial" panose="020B0604020202020204" pitchFamily="34" charset="0"/>
              </a:rPr>
              <a:t>National studies show almost 2/3 have a co-</a:t>
            </a:r>
            <a:r>
              <a:rPr lang="en-US" b="1" dirty="0">
                <a:latin typeface="Arial" panose="020B0604020202020204" pitchFamily="34" charset="0"/>
                <a:ea typeface="Arial" panose="020B0604020202020204" pitchFamily="34" charset="0"/>
              </a:rPr>
              <a:t>occurring mental illness:</a:t>
            </a:r>
          </a:p>
          <a:p>
            <a:pPr marL="0" marR="0">
              <a:spcBef>
                <a:spcPts val="0"/>
              </a:spcBef>
              <a:spcAft>
                <a:spcPts val="0"/>
              </a:spcAft>
            </a:pPr>
            <a:endParaRPr lang="en-US" sz="1800" b="1" dirty="0">
              <a:effectLst/>
              <a:latin typeface="Arial" panose="020B0604020202020204" pitchFamily="34" charset="0"/>
              <a:ea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800" b="1" dirty="0">
                <a:effectLst/>
                <a:latin typeface="Arial" panose="020B0604020202020204" pitchFamily="34" charset="0"/>
                <a:ea typeface="Arial" panose="020B0604020202020204" pitchFamily="34" charset="0"/>
              </a:rPr>
              <a:t>major depression (16-39%);  </a:t>
            </a:r>
          </a:p>
          <a:p>
            <a:pPr marL="285750" marR="0" indent="-285750">
              <a:spcBef>
                <a:spcPts val="0"/>
              </a:spcBef>
              <a:spcAft>
                <a:spcPts val="0"/>
              </a:spcAft>
              <a:buFont typeface="Arial" panose="020B0604020202020204" pitchFamily="34" charset="0"/>
              <a:buChar char="•"/>
            </a:pPr>
            <a:r>
              <a:rPr lang="en-US" sz="1800" b="1" dirty="0">
                <a:effectLst/>
                <a:latin typeface="Arial" panose="020B0604020202020204" pitchFamily="34" charset="0"/>
                <a:ea typeface="Arial" panose="020B0604020202020204" pitchFamily="34" charset="0"/>
              </a:rPr>
              <a:t>posttraumatic stress disorder (PTSD) (10%);  </a:t>
            </a:r>
          </a:p>
          <a:p>
            <a:pPr marL="285750" marR="0" indent="-285750">
              <a:spcBef>
                <a:spcPts val="0"/>
              </a:spcBef>
              <a:spcAft>
                <a:spcPts val="0"/>
              </a:spcAft>
              <a:buFont typeface="Arial" panose="020B0604020202020204" pitchFamily="34" charset="0"/>
              <a:buChar char="•"/>
            </a:pPr>
            <a:r>
              <a:rPr lang="en-US" b="1" dirty="0">
                <a:latin typeface="Arial" panose="020B0604020202020204" pitchFamily="34" charset="0"/>
                <a:ea typeface="Arial" panose="020B0604020202020204" pitchFamily="34" charset="0"/>
              </a:rPr>
              <a:t>a</a:t>
            </a:r>
            <a:r>
              <a:rPr lang="en-US" sz="1800" b="1" dirty="0">
                <a:effectLst/>
                <a:latin typeface="Arial" panose="020B0604020202020204" pitchFamily="34" charset="0"/>
                <a:ea typeface="Arial" panose="020B0604020202020204" pitchFamily="34" charset="0"/>
              </a:rPr>
              <a:t>nxiety disorder other than PTSD (9%); </a:t>
            </a:r>
          </a:p>
          <a:p>
            <a:pPr marL="285750" marR="0" indent="-285750">
              <a:spcBef>
                <a:spcPts val="0"/>
              </a:spcBef>
              <a:spcAft>
                <a:spcPts val="0"/>
              </a:spcAft>
              <a:buFont typeface="Arial" panose="020B0604020202020204" pitchFamily="34" charset="0"/>
              <a:buChar char="•"/>
            </a:pPr>
            <a:r>
              <a:rPr lang="en-US" sz="1800" b="1" dirty="0">
                <a:effectLst/>
                <a:latin typeface="Arial" panose="020B0604020202020204" pitchFamily="34" charset="0"/>
                <a:ea typeface="Arial" panose="020B0604020202020204" pitchFamily="34" charset="0"/>
              </a:rPr>
              <a:t>bipolar disorder 8%.</a:t>
            </a:r>
          </a:p>
          <a:p>
            <a:pPr marL="285750" marR="0" indent="-285750">
              <a:spcBef>
                <a:spcPts val="0"/>
              </a:spcBef>
              <a:spcAft>
                <a:spcPts val="0"/>
              </a:spcAft>
              <a:buFont typeface="Arial" panose="020B0604020202020204" pitchFamily="34" charset="0"/>
              <a:buChar char="•"/>
            </a:pPr>
            <a:endParaRPr lang="en-US" b="1" dirty="0">
              <a:latin typeface="Arial" panose="020B0604020202020204" pitchFamily="34" charset="0"/>
              <a:ea typeface="Arial" panose="020B0604020202020204" pitchFamily="34" charset="0"/>
            </a:endParaRPr>
          </a:p>
          <a:p>
            <a:pPr marL="285750" marR="0" indent="-285750">
              <a:spcBef>
                <a:spcPts val="0"/>
              </a:spcBef>
              <a:spcAft>
                <a:spcPts val="0"/>
              </a:spcAft>
              <a:buFont typeface="Arial" panose="020B0604020202020204" pitchFamily="34" charset="0"/>
              <a:buChar char="•"/>
            </a:pPr>
            <a:endParaRPr lang="en-US" sz="1800" b="1" dirty="0">
              <a:effectLst/>
              <a:latin typeface="Arial" panose="020B0604020202020204" pitchFamily="34" charset="0"/>
              <a:ea typeface="Arial" panose="020B0604020202020204" pitchFamily="34" charset="0"/>
            </a:endParaRPr>
          </a:p>
          <a:p>
            <a:pPr marR="0">
              <a:spcBef>
                <a:spcPts val="0"/>
              </a:spcBef>
              <a:spcAft>
                <a:spcPts val="0"/>
              </a:spcAft>
            </a:pPr>
            <a:r>
              <a:rPr lang="en-US" b="1" dirty="0">
                <a:latin typeface="Arial" panose="020B0604020202020204" pitchFamily="34" charset="0"/>
                <a:ea typeface="Arial" panose="020B0604020202020204" pitchFamily="34" charset="0"/>
              </a:rPr>
              <a:t>Treatment providers in Maine are required by contract to treat co-occurring disorders</a:t>
            </a:r>
            <a:endParaRPr lang="en-US" sz="1800" b="1"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460013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8195-AA79-4EFE-ACDB-A384674FAC67}"/>
              </a:ext>
            </a:extLst>
          </p:cNvPr>
          <p:cNvSpPr>
            <a:spLocks noGrp="1"/>
          </p:cNvSpPr>
          <p:nvPr>
            <p:ph type="title"/>
          </p:nvPr>
        </p:nvSpPr>
        <p:spPr>
          <a:xfrm>
            <a:off x="619936" y="1029273"/>
            <a:ext cx="9613861" cy="1080938"/>
          </a:xfrm>
        </p:spPr>
        <p:txBody>
          <a:bodyPr>
            <a:normAutofit/>
          </a:bodyPr>
          <a:lstStyle/>
          <a:p>
            <a:r>
              <a:rPr lang="en-US" dirty="0"/>
              <a:t>Court Processes and Treatment Team </a:t>
            </a:r>
            <a:r>
              <a:rPr lang="en-US" sz="2000" dirty="0"/>
              <a:t>cont’d</a:t>
            </a:r>
            <a:br>
              <a:rPr lang="en-US" sz="3600" dirty="0">
                <a:effectLst/>
                <a:latin typeface="Arial" panose="020B060402020202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CF9DAA6-AE12-445B-AEA6-89A54EA824CB}"/>
              </a:ext>
            </a:extLst>
          </p:cNvPr>
          <p:cNvSpPr>
            <a:spLocks noGrp="1"/>
          </p:cNvSpPr>
          <p:nvPr>
            <p:ph idx="1"/>
          </p:nvPr>
        </p:nvSpPr>
        <p:spPr>
          <a:xfrm>
            <a:off x="482496" y="1906438"/>
            <a:ext cx="11227007" cy="5081213"/>
          </a:xfrm>
        </p:spPr>
        <p:txBody>
          <a:bodyPr>
            <a:normAutofit/>
          </a:bodyPr>
          <a:lstStyle/>
          <a:p>
            <a:pPr marL="0" marR="0" indent="0" algn="just">
              <a:lnSpc>
                <a:spcPct val="107000"/>
              </a:lnSpc>
              <a:spcBef>
                <a:spcPts val="0"/>
              </a:spcBef>
              <a:spcAft>
                <a:spcPts val="800"/>
              </a:spcAft>
              <a:buNone/>
            </a:pPr>
            <a:endParaRPr lang="en-US" sz="5600"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indent="-914400">
              <a:lnSpc>
                <a:spcPct val="107000"/>
              </a:lnSpc>
              <a:spcBef>
                <a:spcPts val="0"/>
              </a:spcBef>
              <a:spcAft>
                <a:spcPts val="800"/>
              </a:spcAft>
              <a:buAutoNum type="arabicPeriod" startAt="12"/>
            </a:pPr>
            <a:r>
              <a:rPr lang="en-US" sz="2100" b="1" dirty="0">
                <a:effectLst/>
                <a:latin typeface="Arial" panose="020B0604020202020204" pitchFamily="34" charset="0"/>
                <a:ea typeface="Times New Roman" panose="02020603050405020304" pitchFamily="18" charset="0"/>
                <a:cs typeface="Arial" panose="020B0604020202020204" pitchFamily="34" charset="0"/>
              </a:rPr>
              <a:t>Add a </a:t>
            </a:r>
            <a:r>
              <a:rPr lang="en-US" sz="2100" b="1" dirty="0">
                <a:solidFill>
                  <a:srgbClr val="FFC000"/>
                </a:solidFill>
                <a:effectLst/>
                <a:latin typeface="Arial" panose="020B0604020202020204" pitchFamily="34" charset="0"/>
                <a:ea typeface="Times New Roman" panose="02020603050405020304" pitchFamily="18" charset="0"/>
                <a:cs typeface="Arial" panose="020B0604020202020204" pitchFamily="34" charset="0"/>
              </a:rPr>
              <a:t>peer representative (recovery coach) to the treatment team</a:t>
            </a:r>
            <a:r>
              <a:rPr lang="en-US" sz="2100" b="1" dirty="0">
                <a:effectLst/>
                <a:latin typeface="Arial" panose="020B0604020202020204" pitchFamily="34" charset="0"/>
                <a:ea typeface="Times New Roman" panose="02020603050405020304" pitchFamily="18" charset="0"/>
                <a:cs typeface="Arial" panose="020B0604020202020204" pitchFamily="34" charset="0"/>
              </a:rPr>
              <a:t>. </a:t>
            </a:r>
          </a:p>
          <a:p>
            <a:pPr marL="0" indent="0">
              <a:lnSpc>
                <a:spcPct val="107000"/>
              </a:lnSpc>
              <a:spcBef>
                <a:spcPts val="0"/>
              </a:spcBef>
              <a:spcAft>
                <a:spcPts val="800"/>
              </a:spcAft>
              <a:buNone/>
            </a:pPr>
            <a:r>
              <a:rPr lang="en-US" sz="2100" b="1" dirty="0">
                <a:latin typeface="Arial" panose="020B0604020202020204" pitchFamily="34" charset="0"/>
                <a:ea typeface="Times New Roman" panose="02020603050405020304" pitchFamily="18" charset="0"/>
                <a:cs typeface="Arial" panose="020B0604020202020204" pitchFamily="34" charset="0"/>
              </a:rPr>
              <a:t>	</a:t>
            </a:r>
            <a:r>
              <a:rPr lang="en-US" sz="2100" b="1" dirty="0">
                <a:effectLst/>
                <a:latin typeface="Arial" panose="020B0604020202020204" pitchFamily="34" charset="0"/>
                <a:ea typeface="Times New Roman" panose="02020603050405020304" pitchFamily="18" charset="0"/>
                <a:cs typeface="Arial" panose="020B0604020202020204" pitchFamily="34" charset="0"/>
              </a:rPr>
              <a:t>(Steering Committee, Judicial Branch)</a:t>
            </a:r>
          </a:p>
          <a:p>
            <a:pPr marL="914400" indent="-914400">
              <a:lnSpc>
                <a:spcPct val="107000"/>
              </a:lnSpc>
              <a:spcBef>
                <a:spcPts val="0"/>
              </a:spcBef>
              <a:spcAft>
                <a:spcPts val="800"/>
              </a:spcAft>
              <a:buNone/>
            </a:pPr>
            <a:endParaRPr lang="en-US" sz="2100" b="1"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indent="-914400">
              <a:lnSpc>
                <a:spcPct val="107000"/>
              </a:lnSpc>
              <a:spcBef>
                <a:spcPts val="0"/>
              </a:spcBef>
              <a:spcAft>
                <a:spcPts val="800"/>
              </a:spcAft>
              <a:buAutoNum type="arabicPeriod" startAt="13"/>
            </a:pPr>
            <a:r>
              <a:rPr lang="en-US" sz="2100" b="1" dirty="0">
                <a:solidFill>
                  <a:srgbClr val="FFC000"/>
                </a:solidFill>
                <a:effectLst/>
                <a:latin typeface="Arial" panose="020B0604020202020204" pitchFamily="34" charset="0"/>
                <a:ea typeface="Times New Roman" panose="02020603050405020304" pitchFamily="18" charset="0"/>
                <a:cs typeface="Arial" panose="020B0604020202020204" pitchFamily="34" charset="0"/>
              </a:rPr>
              <a:t>Expand use of VRSS </a:t>
            </a:r>
            <a:r>
              <a:rPr lang="en-US" sz="2100" b="1" dirty="0">
                <a:effectLst/>
                <a:latin typeface="Arial" panose="020B0604020202020204" pitchFamily="34" charset="0"/>
                <a:ea typeface="Times New Roman" panose="02020603050405020304" pitchFamily="18" charset="0"/>
                <a:cs typeface="Arial" panose="020B0604020202020204" pitchFamily="34" charset="0"/>
              </a:rPr>
              <a:t>to identify veteran candidates for treatment court. </a:t>
            </a:r>
          </a:p>
          <a:p>
            <a:pPr marL="0" indent="0">
              <a:lnSpc>
                <a:spcPct val="107000"/>
              </a:lnSpc>
              <a:spcBef>
                <a:spcPts val="0"/>
              </a:spcBef>
              <a:spcAft>
                <a:spcPts val="800"/>
              </a:spcAft>
              <a:buNone/>
            </a:pPr>
            <a:r>
              <a:rPr lang="en-US" sz="2100" b="1" dirty="0">
                <a:latin typeface="Arial" panose="020B0604020202020204" pitchFamily="34" charset="0"/>
                <a:ea typeface="Times New Roman" panose="02020603050405020304" pitchFamily="18" charset="0"/>
                <a:cs typeface="Arial" panose="020B0604020202020204" pitchFamily="34" charset="0"/>
              </a:rPr>
              <a:t>	</a:t>
            </a:r>
            <a:r>
              <a:rPr lang="en-US" sz="2100" b="1" dirty="0">
                <a:effectLst/>
                <a:latin typeface="Arial" panose="020B0604020202020204" pitchFamily="34" charset="0"/>
                <a:ea typeface="Times New Roman" panose="02020603050405020304" pitchFamily="18" charset="0"/>
                <a:cs typeface="Arial" panose="020B0604020202020204" pitchFamily="34" charset="0"/>
              </a:rPr>
              <a:t>(Judicial Branch)</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endParaRPr lang="en-US" sz="2100" b="1"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7000"/>
              </a:lnSpc>
              <a:spcBef>
                <a:spcPts val="0"/>
              </a:spcBef>
              <a:spcAft>
                <a:spcPts val="800"/>
              </a:spcAft>
              <a:buNone/>
            </a:pPr>
            <a:endParaRPr lang="en-US" sz="2100" b="1"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7000"/>
              </a:lnSpc>
              <a:spcBef>
                <a:spcPts val="0"/>
              </a:spcBef>
              <a:spcAft>
                <a:spcPts val="800"/>
              </a:spcAft>
              <a:buNone/>
            </a:pPr>
            <a:endParaRPr lang="en-US" sz="21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107000"/>
              </a:lnSpc>
              <a:spcBef>
                <a:spcPts val="0"/>
              </a:spcBef>
              <a:spcAft>
                <a:spcPts val="800"/>
              </a:spcAft>
              <a:buNone/>
            </a:pPr>
            <a:endParaRPr lang="en-US" sz="56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2400370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8195-AA79-4EFE-ACDB-A384674FAC67}"/>
              </a:ext>
            </a:extLst>
          </p:cNvPr>
          <p:cNvSpPr>
            <a:spLocks noGrp="1"/>
          </p:cNvSpPr>
          <p:nvPr>
            <p:ph type="title"/>
          </p:nvPr>
        </p:nvSpPr>
        <p:spPr/>
        <p:txBody>
          <a:bodyPr/>
          <a:lstStyle/>
          <a:p>
            <a:r>
              <a:rPr lang="en-US" dirty="0"/>
              <a:t>Community Relations Recommendations</a:t>
            </a:r>
          </a:p>
        </p:txBody>
      </p:sp>
      <p:sp>
        <p:nvSpPr>
          <p:cNvPr id="3" name="Content Placeholder 2">
            <a:extLst>
              <a:ext uri="{FF2B5EF4-FFF2-40B4-BE49-F238E27FC236}">
                <a16:creationId xmlns:a16="http://schemas.microsoft.com/office/drawing/2014/main" id="{7CF9DAA6-AE12-445B-AEA6-89A54EA824CB}"/>
              </a:ext>
            </a:extLst>
          </p:cNvPr>
          <p:cNvSpPr>
            <a:spLocks noGrp="1"/>
          </p:cNvSpPr>
          <p:nvPr>
            <p:ph idx="1"/>
          </p:nvPr>
        </p:nvSpPr>
        <p:spPr>
          <a:xfrm>
            <a:off x="680321" y="1834166"/>
            <a:ext cx="10400055" cy="4687658"/>
          </a:xfrm>
        </p:spPr>
        <p:txBody>
          <a:bodyPr>
            <a:normAutofit/>
          </a:bodyPr>
          <a:lstStyle/>
          <a:p>
            <a:pPr marL="0" marR="0" indent="0" algn="just">
              <a:lnSpc>
                <a:spcPct val="107000"/>
              </a:lnSpc>
              <a:spcBef>
                <a:spcPts val="0"/>
              </a:spcBef>
              <a:spcAft>
                <a:spcPts val="800"/>
              </a:spcAft>
              <a:buNone/>
              <a:tabLst>
                <a:tab pos="2400300" algn="l"/>
                <a:tab pos="251460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marR="0" indent="-914400" algn="just">
              <a:lnSpc>
                <a:spcPct val="107000"/>
              </a:lnSpc>
              <a:spcBef>
                <a:spcPts val="0"/>
              </a:spcBef>
              <a:spcAft>
                <a:spcPts val="800"/>
              </a:spcAft>
              <a:buNone/>
            </a:pP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marR="0" indent="-914400" algn="just">
              <a:lnSpc>
                <a:spcPct val="107000"/>
              </a:lnSpc>
              <a:spcBef>
                <a:spcPts val="0"/>
              </a:spcBef>
              <a:spcAft>
                <a:spcPts val="800"/>
              </a:spcAft>
              <a:buAutoNum type="arabicPeriod" startAt="14"/>
            </a:pPr>
            <a:r>
              <a:rPr lang="en-US" sz="1800" b="1" dirty="0">
                <a:effectLst/>
                <a:latin typeface="Arial" panose="020B0604020202020204" pitchFamily="34" charset="0"/>
                <a:ea typeface="Times New Roman" panose="02020603050405020304" pitchFamily="18" charset="0"/>
                <a:cs typeface="Arial" panose="020B0604020202020204" pitchFamily="34" charset="0"/>
              </a:rPr>
              <a:t>Address </a:t>
            </a:r>
            <a:r>
              <a:rPr lang="en-US" sz="1800" b="1" dirty="0">
                <a:solidFill>
                  <a:srgbClr val="FFC000"/>
                </a:solidFill>
                <a:effectLst/>
                <a:latin typeface="Arial" panose="020B0604020202020204" pitchFamily="34" charset="0"/>
                <a:ea typeface="Times New Roman" panose="02020603050405020304" pitchFamily="18" charset="0"/>
                <a:cs typeface="Arial" panose="020B0604020202020204" pitchFamily="34" charset="0"/>
              </a:rPr>
              <a:t>racial disparity </a:t>
            </a:r>
            <a:r>
              <a:rPr lang="en-US" sz="1800" b="1" dirty="0">
                <a:effectLst/>
                <a:latin typeface="Arial" panose="020B0604020202020204" pitchFamily="34" charset="0"/>
                <a:ea typeface="Times New Roman" panose="02020603050405020304" pitchFamily="18" charset="0"/>
                <a:cs typeface="Arial" panose="020B0604020202020204" pitchFamily="34" charset="0"/>
              </a:rPr>
              <a:t>in treatment courts particularly among Black individuals who are under-represented. </a:t>
            </a:r>
          </a:p>
          <a:p>
            <a:pPr marL="0" marR="0" indent="0" algn="just">
              <a:lnSpc>
                <a:spcPct val="107000"/>
              </a:lnSpc>
              <a:spcBef>
                <a:spcPts val="0"/>
              </a:spcBef>
              <a:spcAft>
                <a:spcPts val="800"/>
              </a:spcAft>
              <a:buNone/>
            </a:pPr>
            <a:r>
              <a:rPr lang="en-US" sz="1800" b="1" dirty="0">
                <a:effectLst/>
                <a:latin typeface="Arial" panose="020B0604020202020204" pitchFamily="34" charset="0"/>
                <a:ea typeface="Times New Roman" panose="02020603050405020304" pitchFamily="18" charset="0"/>
                <a:cs typeface="Arial" panose="020B0604020202020204" pitchFamily="34" charset="0"/>
              </a:rPr>
              <a:t>	(Maine Pretrial Services Special Projects Manager)</a:t>
            </a:r>
          </a:p>
          <a:p>
            <a:pPr marL="0" marR="0" indent="0" algn="just">
              <a:lnSpc>
                <a:spcPct val="107000"/>
              </a:lnSpc>
              <a:spcBef>
                <a:spcPts val="0"/>
              </a:spcBef>
              <a:spcAft>
                <a:spcPts val="800"/>
              </a:spcAft>
              <a:buNone/>
            </a:pP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marR="0" indent="-914400" algn="just">
              <a:lnSpc>
                <a:spcPct val="107000"/>
              </a:lnSpc>
              <a:spcBef>
                <a:spcPts val="0"/>
              </a:spcBef>
              <a:spcAft>
                <a:spcPts val="800"/>
              </a:spcAft>
              <a:buAutoNum type="arabicPeriod" startAt="15"/>
            </a:pPr>
            <a:r>
              <a:rPr lang="en-US" sz="1800" b="1" dirty="0">
                <a:effectLst/>
                <a:latin typeface="Arial" panose="020B0604020202020204" pitchFamily="34" charset="0"/>
                <a:ea typeface="Times New Roman" panose="02020603050405020304" pitchFamily="18" charset="0"/>
                <a:cs typeface="Arial" panose="020B0604020202020204" pitchFamily="34" charset="0"/>
              </a:rPr>
              <a:t>Strengthen relations with the </a:t>
            </a:r>
            <a:r>
              <a:rPr lang="en-US" sz="1800" b="1" dirty="0">
                <a:solidFill>
                  <a:srgbClr val="FFC000"/>
                </a:solidFill>
                <a:effectLst/>
                <a:latin typeface="Arial" panose="020B0604020202020204" pitchFamily="34" charset="0"/>
                <a:ea typeface="Times New Roman" panose="02020603050405020304" pitchFamily="18" charset="0"/>
                <a:cs typeface="Arial" panose="020B0604020202020204" pitchFamily="34" charset="0"/>
              </a:rPr>
              <a:t>recovery community</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p>
          <a:p>
            <a:pPr marL="0" marR="0" indent="0" algn="just">
              <a:lnSpc>
                <a:spcPct val="107000"/>
              </a:lnSpc>
              <a:spcBef>
                <a:spcPts val="0"/>
              </a:spcBef>
              <a:spcAft>
                <a:spcPts val="800"/>
              </a:spcAft>
              <a:buNone/>
            </a:pPr>
            <a:r>
              <a:rPr lang="en-US" sz="1800" b="1" dirty="0">
                <a:latin typeface="Arial" panose="020B0604020202020204" pitchFamily="34" charset="0"/>
                <a:ea typeface="Times New Roman" panose="02020603050405020304" pitchFamily="18" charset="0"/>
                <a:cs typeface="Arial" panose="020B0604020202020204" pitchFamily="34" charset="0"/>
              </a:rPr>
              <a:t>	</a:t>
            </a:r>
            <a:r>
              <a:rPr lang="en-US" sz="1800" b="1" dirty="0">
                <a:effectLst/>
                <a:latin typeface="Arial" panose="020B0604020202020204" pitchFamily="34" charset="0"/>
                <a:ea typeface="Times New Roman" panose="02020603050405020304" pitchFamily="18" charset="0"/>
                <a:cs typeface="Arial" panose="020B0604020202020204" pitchFamily="34" charset="0"/>
              </a:rPr>
              <a:t>(Maine Pretrial Services Special Projects Manager)</a:t>
            </a:r>
          </a:p>
          <a:p>
            <a:pPr marL="914400" marR="0" indent="-914400" algn="just">
              <a:lnSpc>
                <a:spcPct val="107000"/>
              </a:lnSpc>
              <a:spcBef>
                <a:spcPts val="0"/>
              </a:spcBef>
              <a:spcAft>
                <a:spcPts val="800"/>
              </a:spcAft>
              <a:buNone/>
            </a:pP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p>
            <a:pPr marL="457200" marR="0" indent="-457200" algn="just">
              <a:lnSpc>
                <a:spcPct val="107000"/>
              </a:lnSpc>
              <a:spcBef>
                <a:spcPts val="0"/>
              </a:spcBef>
              <a:spcAft>
                <a:spcPts val="80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107000"/>
              </a:lnSpc>
              <a:spcBef>
                <a:spcPts val="0"/>
              </a:spcBef>
              <a:spcAft>
                <a:spcPts val="800"/>
              </a:spcAft>
              <a:buNone/>
            </a:pPr>
            <a:endParaRPr lang="en-US" sz="56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3777075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8195-AA79-4EFE-ACDB-A384674FAC67}"/>
              </a:ext>
            </a:extLst>
          </p:cNvPr>
          <p:cNvSpPr>
            <a:spLocks noGrp="1"/>
          </p:cNvSpPr>
          <p:nvPr>
            <p:ph type="title"/>
          </p:nvPr>
        </p:nvSpPr>
        <p:spPr>
          <a:xfrm>
            <a:off x="680321" y="1037900"/>
            <a:ext cx="9613861" cy="1080938"/>
          </a:xfrm>
        </p:spPr>
        <p:txBody>
          <a:bodyPr/>
          <a:lstStyle/>
          <a:p>
            <a:r>
              <a:rPr lang="en-US" dirty="0"/>
              <a:t>Community Relations  </a:t>
            </a:r>
            <a:r>
              <a:rPr lang="en-US" sz="1800" dirty="0"/>
              <a:t>cont’d</a:t>
            </a:r>
            <a:br>
              <a:rPr lang="en-US" sz="3600" dirty="0">
                <a:effectLst/>
                <a:latin typeface="Arial" panose="020B060402020202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CF9DAA6-AE12-445B-AEA6-89A54EA824CB}"/>
              </a:ext>
            </a:extLst>
          </p:cNvPr>
          <p:cNvSpPr>
            <a:spLocks noGrp="1"/>
          </p:cNvSpPr>
          <p:nvPr>
            <p:ph idx="1"/>
          </p:nvPr>
        </p:nvSpPr>
        <p:spPr>
          <a:xfrm>
            <a:off x="680321" y="1834166"/>
            <a:ext cx="10400055" cy="4687658"/>
          </a:xfrm>
        </p:spPr>
        <p:txBody>
          <a:bodyPr>
            <a:normAutofit/>
          </a:bodyPr>
          <a:lstStyle/>
          <a:p>
            <a:pPr marL="0" marR="0" indent="0" algn="just">
              <a:lnSpc>
                <a:spcPct val="107000"/>
              </a:lnSpc>
              <a:spcBef>
                <a:spcPts val="0"/>
              </a:spcBef>
              <a:spcAft>
                <a:spcPts val="800"/>
              </a:spcAft>
              <a:buNone/>
              <a:tabLst>
                <a:tab pos="2400300" algn="l"/>
                <a:tab pos="251460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marR="0" indent="-914400" algn="just">
              <a:lnSpc>
                <a:spcPct val="107000"/>
              </a:lnSpc>
              <a:spcBef>
                <a:spcPts val="0"/>
              </a:spcBef>
              <a:spcAft>
                <a:spcPts val="800"/>
              </a:spcAft>
              <a:buNone/>
            </a:pP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marR="0" indent="-914400" algn="just">
              <a:lnSpc>
                <a:spcPct val="107000"/>
              </a:lnSpc>
              <a:spcBef>
                <a:spcPts val="0"/>
              </a:spcBef>
              <a:spcAft>
                <a:spcPts val="800"/>
              </a:spcAft>
              <a:buNone/>
            </a:pP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p>
            <a:pPr marL="914400" indent="-914400" algn="just">
              <a:lnSpc>
                <a:spcPct val="107000"/>
              </a:lnSpc>
              <a:spcBef>
                <a:spcPts val="0"/>
              </a:spcBef>
              <a:spcAft>
                <a:spcPts val="800"/>
              </a:spcAft>
              <a:buAutoNum type="arabicPeriod" startAt="16"/>
            </a:pPr>
            <a:r>
              <a:rPr lang="en-US" sz="1800" b="1" dirty="0">
                <a:effectLst/>
                <a:latin typeface="Arial" panose="020B0604020202020204" pitchFamily="34" charset="0"/>
                <a:ea typeface="Times New Roman" panose="02020603050405020304" pitchFamily="18" charset="0"/>
                <a:cs typeface="Arial" panose="020B0604020202020204" pitchFamily="34" charset="0"/>
              </a:rPr>
              <a:t>Foster </a:t>
            </a:r>
            <a:r>
              <a:rPr lang="en-US" sz="1800" b="1" dirty="0">
                <a:solidFill>
                  <a:srgbClr val="FFC000"/>
                </a:solidFill>
                <a:effectLst/>
                <a:latin typeface="Arial" panose="020B0604020202020204" pitchFamily="34" charset="0"/>
                <a:ea typeface="Times New Roman" panose="02020603050405020304" pitchFamily="18" charset="0"/>
                <a:cs typeface="Arial" panose="020B0604020202020204" pitchFamily="34" charset="0"/>
              </a:rPr>
              <a:t>positive perceptions</a:t>
            </a:r>
            <a:r>
              <a:rPr lang="en-US" sz="1800" b="1" dirty="0">
                <a:effectLst/>
                <a:latin typeface="Arial" panose="020B0604020202020204" pitchFamily="34" charset="0"/>
                <a:ea typeface="Times New Roman" panose="02020603050405020304" pitchFamily="18" charset="0"/>
                <a:cs typeface="Arial" panose="020B0604020202020204" pitchFamily="34" charset="0"/>
              </a:rPr>
              <a:t> of specialty courts in the community. </a:t>
            </a:r>
          </a:p>
          <a:p>
            <a:pPr marL="0" indent="0" algn="just">
              <a:lnSpc>
                <a:spcPct val="107000"/>
              </a:lnSpc>
              <a:spcBef>
                <a:spcPts val="0"/>
              </a:spcBef>
              <a:spcAft>
                <a:spcPts val="800"/>
              </a:spcAft>
              <a:buNone/>
            </a:pPr>
            <a:r>
              <a:rPr lang="en-US" sz="1800" b="1" dirty="0">
                <a:effectLst/>
                <a:latin typeface="Arial" panose="020B0604020202020204" pitchFamily="34" charset="0"/>
                <a:ea typeface="Times New Roman" panose="02020603050405020304" pitchFamily="18" charset="0"/>
                <a:cs typeface="Arial" panose="020B0604020202020204" pitchFamily="34" charset="0"/>
              </a:rPr>
              <a:t>	(Maine Pretrial Services Special Projects Manager)</a:t>
            </a:r>
          </a:p>
          <a:p>
            <a:pPr marL="0" indent="0" algn="just">
              <a:lnSpc>
                <a:spcPct val="107000"/>
              </a:lnSpc>
              <a:spcBef>
                <a:spcPts val="0"/>
              </a:spcBef>
              <a:spcAft>
                <a:spcPts val="800"/>
              </a:spcAft>
              <a:buNone/>
            </a:pP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indent="-914400" algn="just">
              <a:lnSpc>
                <a:spcPct val="107000"/>
              </a:lnSpc>
              <a:spcBef>
                <a:spcPts val="0"/>
              </a:spcBef>
              <a:spcAft>
                <a:spcPts val="800"/>
              </a:spcAft>
              <a:buAutoNum type="arabicPeriod" startAt="17"/>
            </a:pPr>
            <a:r>
              <a:rPr lang="en-US" sz="1800" b="1" dirty="0">
                <a:effectLst/>
                <a:latin typeface="Arial" panose="020B0604020202020204" pitchFamily="34" charset="0"/>
                <a:ea typeface="Times New Roman" panose="02020603050405020304" pitchFamily="18" charset="0"/>
                <a:cs typeface="Arial" panose="020B0604020202020204" pitchFamily="34" charset="0"/>
              </a:rPr>
              <a:t>Explore </a:t>
            </a:r>
            <a:r>
              <a:rPr lang="en-US" sz="1800" b="1" dirty="0">
                <a:solidFill>
                  <a:srgbClr val="FFC000"/>
                </a:solidFill>
                <a:effectLst/>
                <a:latin typeface="Arial" panose="020B0604020202020204" pitchFamily="34" charset="0"/>
                <a:ea typeface="Times New Roman" panose="02020603050405020304" pitchFamily="18" charset="0"/>
                <a:cs typeface="Arial" panose="020B0604020202020204" pitchFamily="34" charset="0"/>
              </a:rPr>
              <a:t>creating an emergency fund </a:t>
            </a:r>
            <a:r>
              <a:rPr lang="en-US" sz="1800" b="1" dirty="0">
                <a:effectLst/>
                <a:latin typeface="Arial" panose="020B0604020202020204" pitchFamily="34" charset="0"/>
                <a:ea typeface="Times New Roman" panose="02020603050405020304" pitchFamily="18" charset="0"/>
                <a:cs typeface="Arial" panose="020B0604020202020204" pitchFamily="34" charset="0"/>
              </a:rPr>
              <a:t>to support participants with basic needs such as cell phones, car insurance, gas, transportation and housing. </a:t>
            </a:r>
          </a:p>
          <a:p>
            <a:pPr marL="0" indent="0" algn="just">
              <a:lnSpc>
                <a:spcPct val="107000"/>
              </a:lnSpc>
              <a:spcBef>
                <a:spcPts val="0"/>
              </a:spcBef>
              <a:spcAft>
                <a:spcPts val="800"/>
              </a:spcAft>
              <a:buNone/>
            </a:pPr>
            <a:r>
              <a:rPr lang="en-US" sz="1800" b="1" dirty="0">
                <a:effectLst/>
                <a:latin typeface="Arial" panose="020B0604020202020204" pitchFamily="34" charset="0"/>
                <a:ea typeface="Times New Roman" panose="02020603050405020304" pitchFamily="18" charset="0"/>
                <a:cs typeface="Arial" panose="020B0604020202020204" pitchFamily="34" charset="0"/>
              </a:rPr>
              <a:t>	(Maine Pretrial Services Special Projects Manager)</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marR="0" indent="-457200" algn="just">
              <a:lnSpc>
                <a:spcPct val="107000"/>
              </a:lnSpc>
              <a:spcBef>
                <a:spcPts val="0"/>
              </a:spcBef>
              <a:spcAft>
                <a:spcPts val="80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107000"/>
              </a:lnSpc>
              <a:spcBef>
                <a:spcPts val="0"/>
              </a:spcBef>
              <a:spcAft>
                <a:spcPts val="800"/>
              </a:spcAft>
              <a:buNone/>
            </a:pPr>
            <a:endParaRPr lang="en-US" sz="56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3812941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CF895-D54F-47F1-BF16-CF831DA7FEF1}"/>
              </a:ext>
            </a:extLst>
          </p:cNvPr>
          <p:cNvSpPr>
            <a:spLocks noGrp="1"/>
          </p:cNvSpPr>
          <p:nvPr>
            <p:ph type="title"/>
          </p:nvPr>
        </p:nvSpPr>
        <p:spPr/>
        <p:txBody>
          <a:bodyPr/>
          <a:lstStyle/>
          <a:p>
            <a:r>
              <a:rPr lang="en-US" dirty="0"/>
              <a:t>Conclusion </a:t>
            </a:r>
          </a:p>
        </p:txBody>
      </p:sp>
      <p:sp>
        <p:nvSpPr>
          <p:cNvPr id="3" name="TextBox 2">
            <a:extLst>
              <a:ext uri="{FF2B5EF4-FFF2-40B4-BE49-F238E27FC236}">
                <a16:creationId xmlns:a16="http://schemas.microsoft.com/office/drawing/2014/main" id="{78B56FCA-75D2-436A-86EA-7FB28EC7C8BF}"/>
              </a:ext>
            </a:extLst>
          </p:cNvPr>
          <p:cNvSpPr txBox="1"/>
          <p:nvPr/>
        </p:nvSpPr>
        <p:spPr>
          <a:xfrm>
            <a:off x="2277374" y="3157796"/>
            <a:ext cx="6866626" cy="2031325"/>
          </a:xfrm>
          <a:prstGeom prst="rect">
            <a:avLst/>
          </a:prstGeom>
          <a:noFill/>
        </p:spPr>
        <p:txBody>
          <a:bodyPr wrap="square" rtlCol="0">
            <a:spAutoFit/>
          </a:bodyPr>
          <a:lstStyle/>
          <a:p>
            <a:r>
              <a:rPr lang="en-US" b="1" dirty="0"/>
              <a:t>Maine treatment courts can demonstrate significant success in enhancing public safety by reducing recidivism, improving participants’ lives and saving money.  </a:t>
            </a:r>
          </a:p>
          <a:p>
            <a:endParaRPr lang="en-US" b="1" dirty="0"/>
          </a:p>
          <a:p>
            <a:r>
              <a:rPr lang="en-US" b="1" dirty="0"/>
              <a:t>Now the challenge is to tell the story to the public, the legal community and the recovery community so even more people can be helped. </a:t>
            </a:r>
          </a:p>
        </p:txBody>
      </p:sp>
    </p:spTree>
    <p:extLst>
      <p:ext uri="{BB962C8B-B14F-4D97-AF65-F5344CB8AC3E}">
        <p14:creationId xmlns:p14="http://schemas.microsoft.com/office/powerpoint/2010/main" val="1960051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3025-A309-40FF-9F57-1A407038E961}"/>
              </a:ext>
            </a:extLst>
          </p:cNvPr>
          <p:cNvSpPr>
            <a:spLocks noGrp="1"/>
          </p:cNvSpPr>
          <p:nvPr>
            <p:ph type="title"/>
          </p:nvPr>
        </p:nvSpPr>
        <p:spPr/>
        <p:txBody>
          <a:bodyPr/>
          <a:lstStyle/>
          <a:p>
            <a:r>
              <a:rPr lang="en-US" dirty="0"/>
              <a:t>Public Consulting Group</a:t>
            </a:r>
            <a:br>
              <a:rPr lang="en-US" dirty="0"/>
            </a:br>
            <a:r>
              <a:rPr lang="en-US" sz="2400" dirty="0"/>
              <a:t>January 2021</a:t>
            </a:r>
          </a:p>
        </p:txBody>
      </p:sp>
      <p:sp>
        <p:nvSpPr>
          <p:cNvPr id="3" name="TextBox 2">
            <a:extLst>
              <a:ext uri="{FF2B5EF4-FFF2-40B4-BE49-F238E27FC236}">
                <a16:creationId xmlns:a16="http://schemas.microsoft.com/office/drawing/2014/main" id="{D80913BA-E397-4EE1-AA49-6BD3627753B7}"/>
              </a:ext>
            </a:extLst>
          </p:cNvPr>
          <p:cNvSpPr txBox="1"/>
          <p:nvPr/>
        </p:nvSpPr>
        <p:spPr>
          <a:xfrm>
            <a:off x="1932658" y="3062378"/>
            <a:ext cx="6012611" cy="2585323"/>
          </a:xfrm>
          <a:prstGeom prst="rect">
            <a:avLst/>
          </a:prstGeom>
          <a:noFill/>
        </p:spPr>
        <p:txBody>
          <a:bodyPr wrap="square" rtlCol="0">
            <a:spAutoFit/>
          </a:bodyPr>
          <a:lstStyle/>
          <a:p>
            <a:r>
              <a:rPr lang="en-US" dirty="0"/>
              <a:t>Contacts:</a:t>
            </a:r>
          </a:p>
          <a:p>
            <a:r>
              <a:rPr lang="en-US" dirty="0"/>
              <a:t>Helaine Hornby, Principal Investigator</a:t>
            </a:r>
          </a:p>
          <a:p>
            <a:r>
              <a:rPr lang="en-US" dirty="0">
                <a:solidFill>
                  <a:srgbClr val="FFC000"/>
                </a:solidFill>
                <a:hlinkClick r:id="rId2">
                  <a:extLst>
                    <a:ext uri="{A12FA001-AC4F-418D-AE19-62706E023703}">
                      <ahyp:hlinkClr xmlns:ahyp="http://schemas.microsoft.com/office/drawing/2018/hyperlinkcolor" val="tx"/>
                    </a:ext>
                  </a:extLst>
                </a:hlinkClick>
              </a:rPr>
              <a:t>hhornby@pcgus.com</a:t>
            </a:r>
            <a:endParaRPr lang="en-US" dirty="0">
              <a:solidFill>
                <a:srgbClr val="FFC000"/>
              </a:solidFill>
            </a:endParaRPr>
          </a:p>
          <a:p>
            <a:r>
              <a:rPr lang="en-US" dirty="0"/>
              <a:t>518 469-8981</a:t>
            </a:r>
          </a:p>
          <a:p>
            <a:endParaRPr lang="en-US" dirty="0"/>
          </a:p>
          <a:p>
            <a:endParaRPr lang="en-US" dirty="0"/>
          </a:p>
          <a:p>
            <a:r>
              <a:rPr lang="en-US" dirty="0"/>
              <a:t>Travis Robinson, Project Manager</a:t>
            </a:r>
          </a:p>
          <a:p>
            <a:r>
              <a:rPr lang="en-US" dirty="0">
                <a:solidFill>
                  <a:srgbClr val="FFC000"/>
                </a:solidFill>
                <a:hlinkClick r:id="rId3">
                  <a:extLst>
                    <a:ext uri="{A12FA001-AC4F-418D-AE19-62706E023703}">
                      <ahyp:hlinkClr xmlns:ahyp="http://schemas.microsoft.com/office/drawing/2018/hyperlinkcolor" val="tx"/>
                    </a:ext>
                  </a:extLst>
                </a:hlinkClick>
              </a:rPr>
              <a:t>trrobinson@pcgus.com</a:t>
            </a:r>
            <a:endParaRPr lang="en-US" dirty="0">
              <a:solidFill>
                <a:srgbClr val="FFC000"/>
              </a:solidFill>
            </a:endParaRPr>
          </a:p>
          <a:p>
            <a:r>
              <a:rPr lang="en-US" dirty="0"/>
              <a:t>317 460-9815</a:t>
            </a:r>
          </a:p>
        </p:txBody>
      </p:sp>
      <p:pic>
        <p:nvPicPr>
          <p:cNvPr id="4" name="Graphic 11">
            <a:extLst>
              <a:ext uri="{FF2B5EF4-FFF2-40B4-BE49-F238E27FC236}">
                <a16:creationId xmlns:a16="http://schemas.microsoft.com/office/drawing/2014/main" id="{D4551A70-8F27-4B6B-A21B-F73F38C8B765}"/>
              </a:ext>
            </a:extLst>
          </p:cNvPr>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79307" y="6104772"/>
            <a:ext cx="1632585" cy="485140"/>
          </a:xfrm>
          <a:prstGeom prst="rect">
            <a:avLst/>
          </a:prstGeom>
        </p:spPr>
      </p:pic>
    </p:spTree>
    <p:extLst>
      <p:ext uri="{BB962C8B-B14F-4D97-AF65-F5344CB8AC3E}">
        <p14:creationId xmlns:p14="http://schemas.microsoft.com/office/powerpoint/2010/main" val="1384290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26ED-7F4F-4315-95C2-53F66460D250}"/>
              </a:ext>
            </a:extLst>
          </p:cNvPr>
          <p:cNvSpPr>
            <a:spLocks noGrp="1"/>
          </p:cNvSpPr>
          <p:nvPr>
            <p:ph type="ctrTitle"/>
          </p:nvPr>
        </p:nvSpPr>
        <p:spPr/>
        <p:txBody>
          <a:bodyPr/>
          <a:lstStyle/>
          <a:p>
            <a:r>
              <a:rPr lang="en-US" dirty="0"/>
              <a:t>How do we know?</a:t>
            </a:r>
          </a:p>
        </p:txBody>
      </p:sp>
      <p:sp>
        <p:nvSpPr>
          <p:cNvPr id="3" name="Subtitle 2">
            <a:extLst>
              <a:ext uri="{FF2B5EF4-FFF2-40B4-BE49-F238E27FC236}">
                <a16:creationId xmlns:a16="http://schemas.microsoft.com/office/drawing/2014/main" id="{3E5AA5A8-A12C-408D-83C9-2D0E46CF5846}"/>
              </a:ext>
            </a:extLst>
          </p:cNvPr>
          <p:cNvSpPr>
            <a:spLocks noGrp="1"/>
          </p:cNvSpPr>
          <p:nvPr>
            <p:ph type="subTitle" idx="1"/>
          </p:nvPr>
        </p:nvSpPr>
        <p:spPr>
          <a:xfrm>
            <a:off x="177800" y="4394039"/>
            <a:ext cx="8646656" cy="1892461"/>
          </a:xfrm>
        </p:spPr>
        <p:txBody>
          <a:bodyPr>
            <a:normAutofit/>
          </a:bodyPr>
          <a:lstStyle/>
          <a:p>
            <a:r>
              <a:rPr lang="en-US" sz="2400" b="1" dirty="0"/>
              <a:t>Reduced recidivism</a:t>
            </a:r>
          </a:p>
          <a:p>
            <a:r>
              <a:rPr lang="en-US" sz="2400" b="1" dirty="0"/>
              <a:t>Fewer mortalities</a:t>
            </a:r>
          </a:p>
          <a:p>
            <a:r>
              <a:rPr lang="en-US" sz="2400" b="1" dirty="0"/>
              <a:t>Participant testimony</a:t>
            </a:r>
          </a:p>
          <a:p>
            <a:r>
              <a:rPr lang="en-US" sz="2400" b="1" dirty="0"/>
              <a:t>Cost benefit analysis</a:t>
            </a:r>
          </a:p>
          <a:p>
            <a:endParaRPr lang="en-US" b="1" dirty="0"/>
          </a:p>
          <a:p>
            <a:endParaRPr lang="en-US" dirty="0"/>
          </a:p>
        </p:txBody>
      </p:sp>
    </p:spTree>
    <p:extLst>
      <p:ext uri="{BB962C8B-B14F-4D97-AF65-F5344CB8AC3E}">
        <p14:creationId xmlns:p14="http://schemas.microsoft.com/office/powerpoint/2010/main" val="1635147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26ED-7F4F-4315-95C2-53F66460D250}"/>
              </a:ext>
            </a:extLst>
          </p:cNvPr>
          <p:cNvSpPr>
            <a:spLocks noGrp="1"/>
          </p:cNvSpPr>
          <p:nvPr>
            <p:ph type="ctrTitle"/>
          </p:nvPr>
        </p:nvSpPr>
        <p:spPr/>
        <p:txBody>
          <a:bodyPr/>
          <a:lstStyle/>
          <a:p>
            <a:r>
              <a:rPr lang="en-US" sz="4400" dirty="0"/>
              <a:t>Reduced recidivism </a:t>
            </a:r>
          </a:p>
        </p:txBody>
      </p:sp>
      <p:sp>
        <p:nvSpPr>
          <p:cNvPr id="3" name="Subtitle 2">
            <a:extLst>
              <a:ext uri="{FF2B5EF4-FFF2-40B4-BE49-F238E27FC236}">
                <a16:creationId xmlns:a16="http://schemas.microsoft.com/office/drawing/2014/main" id="{3E5AA5A8-A12C-408D-83C9-2D0E46CF5846}"/>
              </a:ext>
            </a:extLst>
          </p:cNvPr>
          <p:cNvSpPr>
            <a:spLocks noGrp="1"/>
          </p:cNvSpPr>
          <p:nvPr>
            <p:ph type="subTitle" idx="1"/>
          </p:nvPr>
        </p:nvSpPr>
        <p:spPr>
          <a:xfrm>
            <a:off x="177800" y="4394039"/>
            <a:ext cx="8646656" cy="1892461"/>
          </a:xfrm>
        </p:spPr>
        <p:txBody>
          <a:bodyPr>
            <a:normAutofit/>
          </a:bodyPr>
          <a:lstStyle/>
          <a:p>
            <a:endParaRPr lang="en-US" b="1" dirty="0"/>
          </a:p>
          <a:p>
            <a:endParaRPr lang="en-US" dirty="0"/>
          </a:p>
        </p:txBody>
      </p:sp>
    </p:spTree>
    <p:extLst>
      <p:ext uri="{BB962C8B-B14F-4D97-AF65-F5344CB8AC3E}">
        <p14:creationId xmlns:p14="http://schemas.microsoft.com/office/powerpoint/2010/main" val="475822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EFA30-A046-432D-A30B-DCDBFF94F43A}"/>
              </a:ext>
            </a:extLst>
          </p:cNvPr>
          <p:cNvSpPr>
            <a:spLocks noGrp="1"/>
          </p:cNvSpPr>
          <p:nvPr>
            <p:ph type="title"/>
          </p:nvPr>
        </p:nvSpPr>
        <p:spPr/>
        <p:txBody>
          <a:bodyPr/>
          <a:lstStyle/>
          <a:p>
            <a:r>
              <a:rPr lang="en-US" dirty="0"/>
              <a:t>Treatment Courts serve high risk people</a:t>
            </a:r>
          </a:p>
        </p:txBody>
      </p:sp>
      <p:graphicFrame>
        <p:nvGraphicFramePr>
          <p:cNvPr id="3" name="Table 2">
            <a:extLst>
              <a:ext uri="{FF2B5EF4-FFF2-40B4-BE49-F238E27FC236}">
                <a16:creationId xmlns:a16="http://schemas.microsoft.com/office/drawing/2014/main" id="{126A9EE7-A388-4650-8923-A1DABE4D6716}"/>
              </a:ext>
            </a:extLst>
          </p:cNvPr>
          <p:cNvGraphicFramePr>
            <a:graphicFrameLocks noGrp="1"/>
          </p:cNvGraphicFramePr>
          <p:nvPr>
            <p:extLst>
              <p:ext uri="{D42A27DB-BD31-4B8C-83A1-F6EECF244321}">
                <p14:modId xmlns:p14="http://schemas.microsoft.com/office/powerpoint/2010/main" val="3227180874"/>
              </p:ext>
            </p:extLst>
          </p:nvPr>
        </p:nvGraphicFramePr>
        <p:xfrm>
          <a:off x="2769080" y="2027212"/>
          <a:ext cx="6297281" cy="4077558"/>
        </p:xfrm>
        <a:graphic>
          <a:graphicData uri="http://schemas.openxmlformats.org/drawingml/2006/table">
            <a:tbl>
              <a:tblPr firstRow="1" firstCol="1" bandRow="1">
                <a:tableStyleId>{5C22544A-7EE6-4342-B048-85BDC9FD1C3A}</a:tableStyleId>
              </a:tblPr>
              <a:tblGrid>
                <a:gridCol w="771494">
                  <a:extLst>
                    <a:ext uri="{9D8B030D-6E8A-4147-A177-3AD203B41FA5}">
                      <a16:colId xmlns:a16="http://schemas.microsoft.com/office/drawing/2014/main" val="3011128202"/>
                    </a:ext>
                  </a:extLst>
                </a:gridCol>
                <a:gridCol w="1890657">
                  <a:extLst>
                    <a:ext uri="{9D8B030D-6E8A-4147-A177-3AD203B41FA5}">
                      <a16:colId xmlns:a16="http://schemas.microsoft.com/office/drawing/2014/main" val="1957748326"/>
                    </a:ext>
                  </a:extLst>
                </a:gridCol>
                <a:gridCol w="1268165">
                  <a:extLst>
                    <a:ext uri="{9D8B030D-6E8A-4147-A177-3AD203B41FA5}">
                      <a16:colId xmlns:a16="http://schemas.microsoft.com/office/drawing/2014/main" val="4158129190"/>
                    </a:ext>
                  </a:extLst>
                </a:gridCol>
                <a:gridCol w="1178268">
                  <a:extLst>
                    <a:ext uri="{9D8B030D-6E8A-4147-A177-3AD203B41FA5}">
                      <a16:colId xmlns:a16="http://schemas.microsoft.com/office/drawing/2014/main" val="1272437762"/>
                    </a:ext>
                  </a:extLst>
                </a:gridCol>
                <a:gridCol w="1188697">
                  <a:extLst>
                    <a:ext uri="{9D8B030D-6E8A-4147-A177-3AD203B41FA5}">
                      <a16:colId xmlns:a16="http://schemas.microsoft.com/office/drawing/2014/main" val="2878227004"/>
                    </a:ext>
                  </a:extLst>
                </a:gridCol>
              </a:tblGrid>
              <a:tr h="301998">
                <a:tc>
                  <a:txBody>
                    <a:bodyPr/>
                    <a:lstStyle/>
                    <a:p>
                      <a:pPr marL="0" marR="0" algn="ctr">
                        <a:lnSpc>
                          <a:spcPct val="107000"/>
                        </a:lnSpc>
                        <a:spcBef>
                          <a:spcPts val="0"/>
                        </a:spcBef>
                        <a:spcAft>
                          <a:spcPts val="0"/>
                        </a:spcAft>
                      </a:pPr>
                      <a:r>
                        <a:rPr lang="en-US" sz="800">
                          <a:effectLst/>
                        </a:rPr>
                        <a:t>Charge Class</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tc>
                <a:tc>
                  <a:txBody>
                    <a:bodyPr/>
                    <a:lstStyle/>
                    <a:p>
                      <a:pPr marL="0" marR="0" algn="ctr">
                        <a:lnSpc>
                          <a:spcPct val="107000"/>
                        </a:lnSpc>
                        <a:spcBef>
                          <a:spcPts val="0"/>
                        </a:spcBef>
                        <a:spcAft>
                          <a:spcPts val="0"/>
                        </a:spcAft>
                      </a:pPr>
                      <a:r>
                        <a:rPr lang="en-US" sz="800">
                          <a:effectLst/>
                        </a:rPr>
                        <a:t>Description</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tc>
                <a:tc>
                  <a:txBody>
                    <a:bodyPr/>
                    <a:lstStyle/>
                    <a:p>
                      <a:pPr marL="0" marR="0" algn="ctr">
                        <a:lnSpc>
                          <a:spcPct val="107000"/>
                        </a:lnSpc>
                        <a:spcBef>
                          <a:spcPts val="0"/>
                        </a:spcBef>
                        <a:spcAft>
                          <a:spcPts val="0"/>
                        </a:spcAft>
                      </a:pPr>
                      <a:r>
                        <a:rPr lang="en-US" sz="800">
                          <a:effectLst/>
                        </a:rPr>
                        <a:t>Sentence</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tc>
                <a:tc>
                  <a:txBody>
                    <a:bodyPr/>
                    <a:lstStyle/>
                    <a:p>
                      <a:pPr marL="0" marR="0" algn="ctr">
                        <a:lnSpc>
                          <a:spcPct val="107000"/>
                        </a:lnSpc>
                        <a:spcBef>
                          <a:spcPts val="0"/>
                        </a:spcBef>
                        <a:spcAft>
                          <a:spcPts val="0"/>
                        </a:spcAft>
                      </a:pPr>
                      <a:r>
                        <a:rPr lang="en-US" sz="800">
                          <a:effectLst/>
                        </a:rPr>
                        <a:t>Comparison Group</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tc>
                <a:tc>
                  <a:txBody>
                    <a:bodyPr/>
                    <a:lstStyle/>
                    <a:p>
                      <a:r>
                        <a:rPr lang="en-US" sz="800" dirty="0">
                          <a:effectLst/>
                        </a:rPr>
                        <a:t>Treatment Court Participants</a:t>
                      </a:r>
                      <a:endParaRPr lang="en-US" dirty="0"/>
                    </a:p>
                  </a:txBody>
                  <a:tcPr marL="59868" marR="59868" marT="0" marB="0" anchor="ctr"/>
                </a:tc>
                <a:extLst>
                  <a:ext uri="{0D108BD9-81ED-4DB2-BD59-A6C34878D82A}">
                    <a16:rowId xmlns:a16="http://schemas.microsoft.com/office/drawing/2014/main" val="2101962068"/>
                  </a:ext>
                </a:extLst>
              </a:tr>
              <a:tr h="594853">
                <a:tc>
                  <a:txBody>
                    <a:bodyPr/>
                    <a:lstStyle/>
                    <a:p>
                      <a:pPr marL="0" marR="0" algn="ctr">
                        <a:lnSpc>
                          <a:spcPct val="107000"/>
                        </a:lnSpc>
                        <a:spcBef>
                          <a:spcPts val="0"/>
                        </a:spcBef>
                        <a:spcAft>
                          <a:spcPts val="0"/>
                        </a:spcAft>
                      </a:pPr>
                      <a:r>
                        <a:rPr lang="en-US" sz="1200" dirty="0">
                          <a:effectLst/>
                        </a:rPr>
                        <a:t>A</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tc>
                <a:tc>
                  <a:txBody>
                    <a:bodyPr/>
                    <a:lstStyle/>
                    <a:p>
                      <a:pPr marL="0" marR="0">
                        <a:lnSpc>
                          <a:spcPct val="107000"/>
                        </a:lnSpc>
                        <a:spcBef>
                          <a:spcPts val="0"/>
                        </a:spcBef>
                        <a:spcAft>
                          <a:spcPts val="0"/>
                        </a:spcAft>
                      </a:pPr>
                      <a:r>
                        <a:rPr lang="en-US" sz="800">
                          <a:effectLst/>
                        </a:rPr>
                        <a:t>Manslaughter, gross sexual assault and aggravated trafficking in scheduled drugs.</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tc>
                <a:tc>
                  <a:txBody>
                    <a:bodyPr/>
                    <a:lstStyle/>
                    <a:p>
                      <a:pPr marL="0" marR="0">
                        <a:lnSpc>
                          <a:spcPct val="107000"/>
                        </a:lnSpc>
                        <a:spcBef>
                          <a:spcPts val="0"/>
                        </a:spcBef>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Up to 30 years and $50,000 fine, possible 4 year minimum</a:t>
                      </a:r>
                    </a:p>
                  </a:txBody>
                  <a:tcPr marL="59868" marR="59868" marT="0" marB="0" anchor="ctr"/>
                </a:tc>
                <a:tc>
                  <a:txBody>
                    <a:bodyPr/>
                    <a:lstStyle/>
                    <a:p>
                      <a:pPr marL="0" marR="0" algn="ctr">
                        <a:lnSpc>
                          <a:spcPct val="107000"/>
                        </a:lnSpc>
                        <a:spcBef>
                          <a:spcPts val="0"/>
                        </a:spcBef>
                        <a:spcAft>
                          <a:spcPts val="0"/>
                        </a:spcAft>
                      </a:pPr>
                      <a:r>
                        <a:rPr lang="en-US" sz="1200" dirty="0">
                          <a:effectLst/>
                        </a:rPr>
                        <a:t>3%</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tc>
                <a:tc>
                  <a:txBody>
                    <a:bodyPr/>
                    <a:lstStyle/>
                    <a:p>
                      <a:pPr marL="0" marR="0" algn="ctr">
                        <a:lnSpc>
                          <a:spcPct val="107000"/>
                        </a:lnSpc>
                        <a:spcBef>
                          <a:spcPts val="0"/>
                        </a:spcBef>
                        <a:spcAft>
                          <a:spcPts val="0"/>
                        </a:spcAft>
                      </a:pPr>
                      <a:r>
                        <a:rPr lang="en-US" sz="1200" b="1" dirty="0">
                          <a:effectLst/>
                        </a:rPr>
                        <a:t>3%</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solidFill>
                      <a:schemeClr val="accent1">
                        <a:lumMod val="60000"/>
                        <a:lumOff val="40000"/>
                      </a:schemeClr>
                    </a:solidFill>
                  </a:tcPr>
                </a:tc>
                <a:extLst>
                  <a:ext uri="{0D108BD9-81ED-4DB2-BD59-A6C34878D82A}">
                    <a16:rowId xmlns:a16="http://schemas.microsoft.com/office/drawing/2014/main" val="3345724797"/>
                  </a:ext>
                </a:extLst>
              </a:tr>
              <a:tr h="897794">
                <a:tc>
                  <a:txBody>
                    <a:bodyPr/>
                    <a:lstStyle/>
                    <a:p>
                      <a:pPr marL="0" marR="0" algn="ctr">
                        <a:lnSpc>
                          <a:spcPct val="107000"/>
                        </a:lnSpc>
                        <a:spcBef>
                          <a:spcPts val="0"/>
                        </a:spcBef>
                        <a:spcAft>
                          <a:spcPts val="0"/>
                        </a:spcAft>
                      </a:pPr>
                      <a:r>
                        <a:rPr lang="en-US" sz="1200" dirty="0">
                          <a:effectLst/>
                        </a:rPr>
                        <a:t>B</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tc>
                <a:tc>
                  <a:txBody>
                    <a:bodyPr/>
                    <a:lstStyle/>
                    <a:p>
                      <a:pPr marL="0" marR="0">
                        <a:lnSpc>
                          <a:spcPct val="107000"/>
                        </a:lnSpc>
                        <a:spcBef>
                          <a:spcPts val="0"/>
                        </a:spcBef>
                        <a:spcAft>
                          <a:spcPts val="0"/>
                        </a:spcAft>
                      </a:pPr>
                      <a:r>
                        <a:rPr lang="en-US" sz="800">
                          <a:effectLst/>
                        </a:rPr>
                        <a:t>Trafficking in drugs, some sexual assault cases, aggravated assault cases and motor vehicle DUI involving serious bodily injury.</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tc>
                <a:tc>
                  <a:txBody>
                    <a:bodyPr/>
                    <a:lstStyle/>
                    <a:p>
                      <a:pPr marL="0" marR="0">
                        <a:lnSpc>
                          <a:spcPct val="107000"/>
                        </a:lnSpc>
                        <a:spcBef>
                          <a:spcPts val="0"/>
                        </a:spcBef>
                        <a:spcAft>
                          <a:spcPts val="0"/>
                        </a:spcAft>
                      </a:pPr>
                      <a:r>
                        <a:rPr lang="en-US" sz="800" dirty="0">
                          <a:effectLst/>
                        </a:rPr>
                        <a:t>Up to 10 years and $20,000 fine, possible 2 year minimum </a:t>
                      </a:r>
                      <a:endParaRPr lang="en-U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tc>
                <a:tc>
                  <a:txBody>
                    <a:bodyPr/>
                    <a:lstStyle/>
                    <a:p>
                      <a:pPr marL="0" marR="0" algn="ctr">
                        <a:lnSpc>
                          <a:spcPct val="107000"/>
                        </a:lnSpc>
                        <a:spcBef>
                          <a:spcPts val="0"/>
                        </a:spcBef>
                        <a:spcAft>
                          <a:spcPts val="0"/>
                        </a:spcAft>
                      </a:pPr>
                      <a:r>
                        <a:rPr lang="en-US" sz="1200" dirty="0">
                          <a:effectLst/>
                        </a:rPr>
                        <a:t>23%</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tc>
                <a:tc>
                  <a:txBody>
                    <a:bodyPr/>
                    <a:lstStyle/>
                    <a:p>
                      <a:pPr marL="0" marR="0" algn="ctr">
                        <a:lnSpc>
                          <a:spcPct val="107000"/>
                        </a:lnSpc>
                        <a:spcBef>
                          <a:spcPts val="0"/>
                        </a:spcBef>
                        <a:spcAft>
                          <a:spcPts val="0"/>
                        </a:spcAft>
                      </a:pPr>
                      <a:r>
                        <a:rPr lang="en-US" sz="1200" b="1" dirty="0">
                          <a:effectLst/>
                        </a:rPr>
                        <a:t>32%</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solidFill>
                      <a:schemeClr val="accent1">
                        <a:lumMod val="60000"/>
                        <a:lumOff val="40000"/>
                      </a:schemeClr>
                    </a:solidFill>
                  </a:tcPr>
                </a:tc>
                <a:extLst>
                  <a:ext uri="{0D108BD9-81ED-4DB2-BD59-A6C34878D82A}">
                    <a16:rowId xmlns:a16="http://schemas.microsoft.com/office/drawing/2014/main" val="3153130679"/>
                  </a:ext>
                </a:extLst>
              </a:tr>
              <a:tr h="746323">
                <a:tc>
                  <a:txBody>
                    <a:bodyPr/>
                    <a:lstStyle/>
                    <a:p>
                      <a:pPr marL="0" marR="0" algn="ctr">
                        <a:lnSpc>
                          <a:spcPct val="107000"/>
                        </a:lnSpc>
                        <a:spcBef>
                          <a:spcPts val="0"/>
                        </a:spcBef>
                        <a:spcAft>
                          <a:spcPts val="0"/>
                        </a:spcAft>
                      </a:pPr>
                      <a:r>
                        <a:rPr lang="en-US" sz="1200" dirty="0">
                          <a:effectLst/>
                        </a:rPr>
                        <a:t>C</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tc>
                <a:tc>
                  <a:txBody>
                    <a:bodyPr/>
                    <a:lstStyle/>
                    <a:p>
                      <a:pPr marL="0" marR="0">
                        <a:lnSpc>
                          <a:spcPct val="107000"/>
                        </a:lnSpc>
                        <a:spcBef>
                          <a:spcPts val="0"/>
                        </a:spcBef>
                        <a:spcAft>
                          <a:spcPts val="0"/>
                        </a:spcAft>
                      </a:pPr>
                      <a:r>
                        <a:rPr lang="en-US" sz="800">
                          <a:effectLst/>
                        </a:rPr>
                        <a:t>Aggravated </a:t>
                      </a:r>
                      <a:r>
                        <a:rPr lang="en-US" sz="800" u="none" strike="noStrike">
                          <a:effectLst/>
                          <a:hlinkClick r:id="rId2"/>
                        </a:rPr>
                        <a:t>OUI</a:t>
                      </a:r>
                      <a:r>
                        <a:rPr lang="en-US" sz="800">
                          <a:effectLst/>
                        </a:rPr>
                        <a:t> with two or more priors, felony habitual offender charge, Aggravated Criminal Mischief or felony theft.</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tc>
                <a:tc>
                  <a:txBody>
                    <a:bodyPr/>
                    <a:lstStyle/>
                    <a:p>
                      <a:pPr marL="0" marR="0">
                        <a:lnSpc>
                          <a:spcPct val="107000"/>
                        </a:lnSpc>
                        <a:spcBef>
                          <a:spcPts val="0"/>
                        </a:spcBef>
                        <a:spcAft>
                          <a:spcPts val="0"/>
                        </a:spcAft>
                      </a:pPr>
                      <a:r>
                        <a:rPr lang="en-US" sz="800" dirty="0">
                          <a:effectLst/>
                        </a:rPr>
                        <a:t>Up to 5 years and $5000 fine, possible 1 year minimum</a:t>
                      </a:r>
                      <a:endParaRPr lang="en-U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tc>
                <a:tc>
                  <a:txBody>
                    <a:bodyPr/>
                    <a:lstStyle/>
                    <a:p>
                      <a:pPr marL="0" marR="0" algn="ctr">
                        <a:lnSpc>
                          <a:spcPct val="107000"/>
                        </a:lnSpc>
                        <a:spcBef>
                          <a:spcPts val="0"/>
                        </a:spcBef>
                        <a:spcAft>
                          <a:spcPts val="0"/>
                        </a:spcAft>
                      </a:pPr>
                      <a:r>
                        <a:rPr lang="en-US" sz="1200" dirty="0">
                          <a:effectLst/>
                        </a:rPr>
                        <a:t>42%</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tc>
                <a:tc>
                  <a:txBody>
                    <a:bodyPr/>
                    <a:lstStyle/>
                    <a:p>
                      <a:pPr marL="0" marR="0" algn="ctr">
                        <a:lnSpc>
                          <a:spcPct val="107000"/>
                        </a:lnSpc>
                        <a:spcBef>
                          <a:spcPts val="0"/>
                        </a:spcBef>
                        <a:spcAft>
                          <a:spcPts val="0"/>
                        </a:spcAft>
                      </a:pPr>
                      <a:r>
                        <a:rPr lang="en-US" sz="1200" b="1" dirty="0">
                          <a:effectLst/>
                        </a:rPr>
                        <a:t>35%</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solidFill>
                      <a:schemeClr val="accent1">
                        <a:lumMod val="60000"/>
                        <a:lumOff val="40000"/>
                      </a:schemeClr>
                    </a:solidFill>
                  </a:tcPr>
                </a:tc>
                <a:extLst>
                  <a:ext uri="{0D108BD9-81ED-4DB2-BD59-A6C34878D82A}">
                    <a16:rowId xmlns:a16="http://schemas.microsoft.com/office/drawing/2014/main" val="3963640984"/>
                  </a:ext>
                </a:extLst>
              </a:tr>
              <a:tr h="594853">
                <a:tc>
                  <a:txBody>
                    <a:bodyPr/>
                    <a:lstStyle/>
                    <a:p>
                      <a:pPr marL="0" marR="0" algn="ctr">
                        <a:lnSpc>
                          <a:spcPct val="107000"/>
                        </a:lnSpc>
                        <a:spcBef>
                          <a:spcPts val="0"/>
                        </a:spcBef>
                        <a:spcAft>
                          <a:spcPts val="0"/>
                        </a:spcAft>
                      </a:pPr>
                      <a:r>
                        <a:rPr lang="en-US" sz="1200" dirty="0">
                          <a:effectLst/>
                        </a:rPr>
                        <a:t>D</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tc>
                <a:tc>
                  <a:txBody>
                    <a:bodyPr/>
                    <a:lstStyle/>
                    <a:p>
                      <a:pPr marL="0" marR="0">
                        <a:lnSpc>
                          <a:spcPct val="107000"/>
                        </a:lnSpc>
                        <a:spcBef>
                          <a:spcPts val="0"/>
                        </a:spcBef>
                        <a:spcAft>
                          <a:spcPts val="0"/>
                        </a:spcAft>
                      </a:pPr>
                      <a:r>
                        <a:rPr lang="en-US" sz="800" u="none" strike="noStrike">
                          <a:effectLst/>
                          <a:hlinkClick r:id="rId3"/>
                        </a:rPr>
                        <a:t>Domestic violence assault</a:t>
                      </a:r>
                      <a:r>
                        <a:rPr lang="en-US" sz="800">
                          <a:effectLst/>
                        </a:rPr>
                        <a:t> cases, assault and OUI/DUI/DWI (driving under the influence).</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tc>
                <a:tc>
                  <a:txBody>
                    <a:bodyPr/>
                    <a:lstStyle/>
                    <a:p>
                      <a:pPr marL="0" marR="0">
                        <a:lnSpc>
                          <a:spcPct val="107000"/>
                        </a:lnSpc>
                        <a:spcBef>
                          <a:spcPts val="0"/>
                        </a:spcBef>
                        <a:spcAft>
                          <a:spcPts val="0"/>
                        </a:spcAft>
                      </a:pPr>
                      <a:r>
                        <a:rPr lang="en-US" sz="800" dirty="0">
                          <a:effectLst/>
                        </a:rPr>
                        <a:t>Up to 364 days and $2,000 fine</a:t>
                      </a:r>
                      <a:endParaRPr lang="en-U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tc>
                <a:tc>
                  <a:txBody>
                    <a:bodyPr/>
                    <a:lstStyle/>
                    <a:p>
                      <a:pPr marL="0" marR="0" algn="ctr">
                        <a:lnSpc>
                          <a:spcPct val="107000"/>
                        </a:lnSpc>
                        <a:spcBef>
                          <a:spcPts val="0"/>
                        </a:spcBef>
                        <a:spcAft>
                          <a:spcPts val="0"/>
                        </a:spcAft>
                      </a:pPr>
                      <a:r>
                        <a:rPr lang="en-US" sz="1200">
                          <a:effectLst/>
                        </a:rPr>
                        <a:t>24%</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tc>
                <a:tc>
                  <a:txBody>
                    <a:bodyPr/>
                    <a:lstStyle/>
                    <a:p>
                      <a:pPr marL="0" marR="0" algn="ctr">
                        <a:lnSpc>
                          <a:spcPct val="107000"/>
                        </a:lnSpc>
                        <a:spcBef>
                          <a:spcPts val="0"/>
                        </a:spcBef>
                        <a:spcAft>
                          <a:spcPts val="0"/>
                        </a:spcAft>
                      </a:pPr>
                      <a:r>
                        <a:rPr lang="en-US" sz="1200" dirty="0">
                          <a:effectLst/>
                        </a:rPr>
                        <a:t>19%</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tc>
                <a:extLst>
                  <a:ext uri="{0D108BD9-81ED-4DB2-BD59-A6C34878D82A}">
                    <a16:rowId xmlns:a16="http://schemas.microsoft.com/office/drawing/2014/main" val="2609372477"/>
                  </a:ext>
                </a:extLst>
              </a:tr>
              <a:tr h="443382">
                <a:tc>
                  <a:txBody>
                    <a:bodyPr/>
                    <a:lstStyle/>
                    <a:p>
                      <a:pPr marL="0" marR="0" algn="ctr">
                        <a:lnSpc>
                          <a:spcPct val="107000"/>
                        </a:lnSpc>
                        <a:spcBef>
                          <a:spcPts val="0"/>
                        </a:spcBef>
                        <a:spcAft>
                          <a:spcPts val="0"/>
                        </a:spcAft>
                      </a:pPr>
                      <a:r>
                        <a:rPr lang="en-US" sz="1200" dirty="0">
                          <a:effectLst/>
                        </a:rPr>
                        <a:t>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tc>
                <a:tc>
                  <a:txBody>
                    <a:bodyPr/>
                    <a:lstStyle/>
                    <a:p>
                      <a:pPr marL="0" marR="0">
                        <a:lnSpc>
                          <a:spcPct val="107000"/>
                        </a:lnSpc>
                        <a:spcBef>
                          <a:spcPts val="0"/>
                        </a:spcBef>
                        <a:spcAft>
                          <a:spcPts val="0"/>
                        </a:spcAft>
                      </a:pPr>
                      <a:r>
                        <a:rPr lang="en-US" sz="800">
                          <a:effectLst/>
                        </a:rPr>
                        <a:t>Operating on a suspended license, disorderly conduct and theft under $1,000.</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tc>
                <a:tc>
                  <a:txBody>
                    <a:bodyPr/>
                    <a:lstStyle/>
                    <a:p>
                      <a:pPr marL="0" marR="0">
                        <a:lnSpc>
                          <a:spcPct val="107000"/>
                        </a:lnSpc>
                        <a:spcBef>
                          <a:spcPts val="0"/>
                        </a:spcBef>
                        <a:spcAft>
                          <a:spcPts val="0"/>
                        </a:spcAft>
                      </a:pPr>
                      <a:r>
                        <a:rPr lang="en-US" sz="800" dirty="0">
                          <a:effectLst/>
                        </a:rPr>
                        <a:t>Up to 180 days and $1000 fine</a:t>
                      </a:r>
                      <a:endParaRPr lang="en-U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tc>
                <a:tc>
                  <a:txBody>
                    <a:bodyPr/>
                    <a:lstStyle/>
                    <a:p>
                      <a:pPr marL="0" marR="0" algn="ctr">
                        <a:lnSpc>
                          <a:spcPct val="107000"/>
                        </a:lnSpc>
                        <a:spcBef>
                          <a:spcPts val="0"/>
                        </a:spcBef>
                        <a:spcAft>
                          <a:spcPts val="0"/>
                        </a:spcAft>
                      </a:pPr>
                      <a:r>
                        <a:rPr lang="en-US" sz="1200">
                          <a:effectLst/>
                        </a:rPr>
                        <a:t>2%</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tc>
                <a:tc>
                  <a:txBody>
                    <a:bodyPr/>
                    <a:lstStyle/>
                    <a:p>
                      <a:pPr marL="0" marR="0" algn="ctr">
                        <a:lnSpc>
                          <a:spcPct val="107000"/>
                        </a:lnSpc>
                        <a:spcBef>
                          <a:spcPts val="0"/>
                        </a:spcBef>
                        <a:spcAft>
                          <a:spcPts val="0"/>
                        </a:spcAft>
                      </a:pPr>
                      <a:r>
                        <a:rPr lang="en-US" sz="1200" dirty="0">
                          <a:effectLst/>
                        </a:rPr>
                        <a:t>6%</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tc>
                <a:extLst>
                  <a:ext uri="{0D108BD9-81ED-4DB2-BD59-A6C34878D82A}">
                    <a16:rowId xmlns:a16="http://schemas.microsoft.com/office/drawing/2014/main" val="1989013681"/>
                  </a:ext>
                </a:extLst>
              </a:tr>
              <a:tr h="291911">
                <a:tc>
                  <a:txBody>
                    <a:bodyPr/>
                    <a:lstStyle/>
                    <a:p>
                      <a:pPr marL="0" marR="0" algn="ctr">
                        <a:lnSpc>
                          <a:spcPct val="107000"/>
                        </a:lnSpc>
                        <a:spcBef>
                          <a:spcPts val="0"/>
                        </a:spcBef>
                        <a:spcAft>
                          <a:spcPts val="0"/>
                        </a:spcAft>
                      </a:pPr>
                      <a:r>
                        <a:rPr lang="en-US" sz="800">
                          <a:effectLst/>
                        </a:rPr>
                        <a:t>Not Available</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tc>
                <a:tc gridSpan="2">
                  <a:txBody>
                    <a:bodyPr/>
                    <a:lstStyle/>
                    <a:p>
                      <a:pPr marL="0" marR="0">
                        <a:lnSpc>
                          <a:spcPct val="107000"/>
                        </a:lnSpc>
                        <a:spcBef>
                          <a:spcPts val="0"/>
                        </a:spcBef>
                        <a:spcAft>
                          <a:spcPts val="0"/>
                        </a:spcAft>
                      </a:pPr>
                      <a:r>
                        <a:rPr lang="en-US" sz="800" b="1" dirty="0">
                          <a:effectLst/>
                        </a:rPr>
                        <a:t>Other Felony</a:t>
                      </a:r>
                      <a:endParaRPr lang="en-US" sz="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tc>
                <a:tc hMerge="1">
                  <a:txBody>
                    <a:bodyPr/>
                    <a:lstStyle/>
                    <a:p>
                      <a:endParaRPr lang="en-US"/>
                    </a:p>
                  </a:txBody>
                  <a:tcPr/>
                </a:tc>
                <a:tc>
                  <a:txBody>
                    <a:bodyPr/>
                    <a:lstStyle/>
                    <a:p>
                      <a:pPr marL="0" marR="0" algn="ctr">
                        <a:lnSpc>
                          <a:spcPct val="107000"/>
                        </a:lnSpc>
                        <a:spcBef>
                          <a:spcPts val="0"/>
                        </a:spcBef>
                        <a:spcAft>
                          <a:spcPts val="0"/>
                        </a:spcAft>
                      </a:pPr>
                      <a:r>
                        <a:rPr lang="en-US" sz="1200">
                          <a:effectLst/>
                        </a:rPr>
                        <a:t>6%</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tc>
                <a:tc>
                  <a:txBody>
                    <a:bodyPr/>
                    <a:lstStyle/>
                    <a:p>
                      <a:pPr marL="0" marR="0" algn="ctr">
                        <a:lnSpc>
                          <a:spcPct val="107000"/>
                        </a:lnSpc>
                        <a:spcBef>
                          <a:spcPts val="0"/>
                        </a:spcBef>
                        <a:spcAft>
                          <a:spcPts val="0"/>
                        </a:spcAft>
                      </a:pPr>
                      <a:r>
                        <a:rPr lang="en-US" sz="1200" b="1" dirty="0">
                          <a:effectLst/>
                        </a:rPr>
                        <a:t>5%</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solidFill>
                      <a:schemeClr val="accent1">
                        <a:lumMod val="60000"/>
                        <a:lumOff val="40000"/>
                      </a:schemeClr>
                    </a:solidFill>
                  </a:tcPr>
                </a:tc>
                <a:extLst>
                  <a:ext uri="{0D108BD9-81ED-4DB2-BD59-A6C34878D82A}">
                    <a16:rowId xmlns:a16="http://schemas.microsoft.com/office/drawing/2014/main" val="1881664425"/>
                  </a:ext>
                </a:extLst>
              </a:tr>
              <a:tr h="206444">
                <a:tc gridSpan="3">
                  <a:txBody>
                    <a:bodyPr/>
                    <a:lstStyle/>
                    <a:p>
                      <a:pPr marL="0" marR="0" algn="r">
                        <a:lnSpc>
                          <a:spcPct val="107000"/>
                        </a:lnSpc>
                        <a:spcBef>
                          <a:spcPts val="0"/>
                        </a:spcBef>
                        <a:spcAft>
                          <a:spcPts val="0"/>
                        </a:spcAft>
                      </a:pPr>
                      <a:r>
                        <a:rPr lang="en-US" sz="800">
                          <a:effectLst/>
                        </a:rPr>
                        <a:t>Total</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200">
                          <a:effectLst/>
                        </a:rPr>
                        <a:t>100%</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tc>
                <a:tc>
                  <a:txBody>
                    <a:bodyPr/>
                    <a:lstStyle/>
                    <a:p>
                      <a:pPr marL="0" marR="0" algn="ctr">
                        <a:lnSpc>
                          <a:spcPct val="107000"/>
                        </a:lnSpc>
                        <a:spcBef>
                          <a:spcPts val="0"/>
                        </a:spcBef>
                        <a:spcAft>
                          <a:spcPts val="0"/>
                        </a:spcAft>
                      </a:pPr>
                      <a:r>
                        <a:rPr lang="en-US" sz="1200" dirty="0">
                          <a:effectLst/>
                        </a:rPr>
                        <a:t>100%</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868" marR="59868" marT="0" marB="0" anchor="ctr"/>
                </a:tc>
                <a:extLst>
                  <a:ext uri="{0D108BD9-81ED-4DB2-BD59-A6C34878D82A}">
                    <a16:rowId xmlns:a16="http://schemas.microsoft.com/office/drawing/2014/main" val="492366298"/>
                  </a:ext>
                </a:extLst>
              </a:tr>
            </a:tbl>
          </a:graphicData>
        </a:graphic>
      </p:graphicFrame>
      <p:sp>
        <p:nvSpPr>
          <p:cNvPr id="4" name="Rectangle 1">
            <a:extLst>
              <a:ext uri="{FF2B5EF4-FFF2-40B4-BE49-F238E27FC236}">
                <a16:creationId xmlns:a16="http://schemas.microsoft.com/office/drawing/2014/main" id="{E75471BD-F45F-4D54-968E-E88342A5661F}"/>
              </a:ext>
            </a:extLst>
          </p:cNvPr>
          <p:cNvSpPr>
            <a:spLocks noChangeArrowheads="1"/>
          </p:cNvSpPr>
          <p:nvPr/>
        </p:nvSpPr>
        <p:spPr bwMode="auto">
          <a:xfrm>
            <a:off x="3013075" y="2336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15857F64-C8B7-4E92-9240-75E2FB9BE86A}"/>
              </a:ext>
            </a:extLst>
          </p:cNvPr>
          <p:cNvSpPr>
            <a:spLocks noChangeArrowheads="1"/>
          </p:cNvSpPr>
          <p:nvPr/>
        </p:nvSpPr>
        <p:spPr bwMode="auto">
          <a:xfrm>
            <a:off x="3013075" y="2336800"/>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3">
            <a:extLst>
              <a:ext uri="{FF2B5EF4-FFF2-40B4-BE49-F238E27FC236}">
                <a16:creationId xmlns:a16="http://schemas.microsoft.com/office/drawing/2014/main" id="{12D30F69-C9F4-4C6C-BECB-9B261541A1BB}"/>
              </a:ext>
            </a:extLst>
          </p:cNvPr>
          <p:cNvSpPr>
            <a:spLocks noChangeArrowheads="1"/>
          </p:cNvSpPr>
          <p:nvPr/>
        </p:nvSpPr>
        <p:spPr bwMode="auto">
          <a:xfrm>
            <a:off x="4397582" y="6297816"/>
            <a:ext cx="65661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strike="noStrike" cap="none" normalizeH="0" baseline="30000" dirty="0">
                <a:ln>
                  <a:noFill/>
                </a:ln>
                <a:solidFill>
                  <a:schemeClr val="tx1">
                    <a:lumMod val="95000"/>
                  </a:schemeClr>
                </a:solidFill>
                <a:effectLst/>
                <a:ea typeface="Arial" panose="020B0604020202020204" pitchFamily="34" charset="0"/>
              </a:rPr>
              <a:t>75 % enter on a felony charge</a:t>
            </a:r>
            <a:endParaRPr kumimoji="0" lang="en-US" altLang="en-US" sz="2400" b="1" i="0" strike="noStrike" cap="none" normalizeH="0" baseline="0" dirty="0">
              <a:ln>
                <a:noFill/>
              </a:ln>
              <a:solidFill>
                <a:schemeClr val="tx1">
                  <a:lumMod val="95000"/>
                </a:schemeClr>
              </a:solidFill>
              <a:effectLst/>
            </a:endParaRPr>
          </a:p>
        </p:txBody>
      </p:sp>
    </p:spTree>
    <p:extLst>
      <p:ext uri="{BB962C8B-B14F-4D97-AF65-F5344CB8AC3E}">
        <p14:creationId xmlns:p14="http://schemas.microsoft.com/office/powerpoint/2010/main" val="2754603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AA2A0A14-AAAF-47B8-B221-F424D8F1083C}"/>
              </a:ext>
            </a:extLst>
          </p:cNvPr>
          <p:cNvGraphicFramePr/>
          <p:nvPr>
            <p:extLst>
              <p:ext uri="{D42A27DB-BD31-4B8C-83A1-F6EECF244321}">
                <p14:modId xmlns:p14="http://schemas.microsoft.com/office/powerpoint/2010/main" val="3467764373"/>
              </p:ext>
            </p:extLst>
          </p:nvPr>
        </p:nvGraphicFramePr>
        <p:xfrm>
          <a:off x="974786" y="1751162"/>
          <a:ext cx="9031856" cy="423557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6DB5E5EB-3BEB-4433-90BD-EA9D843FBBE1}"/>
              </a:ext>
            </a:extLst>
          </p:cNvPr>
          <p:cNvSpPr txBox="1"/>
          <p:nvPr/>
        </p:nvSpPr>
        <p:spPr>
          <a:xfrm>
            <a:off x="3476445" y="6124754"/>
            <a:ext cx="8462514" cy="400110"/>
          </a:xfrm>
          <a:prstGeom prst="rect">
            <a:avLst/>
          </a:prstGeom>
          <a:noFill/>
        </p:spPr>
        <p:txBody>
          <a:bodyPr wrap="square" rtlCol="0">
            <a:spAutoFit/>
          </a:bodyPr>
          <a:lstStyle/>
          <a:p>
            <a:r>
              <a:rPr lang="en-US" sz="2000" b="1" dirty="0"/>
              <a:t>Females are slightly younger </a:t>
            </a:r>
          </a:p>
        </p:txBody>
      </p:sp>
      <p:sp>
        <p:nvSpPr>
          <p:cNvPr id="9" name="Title 8">
            <a:extLst>
              <a:ext uri="{FF2B5EF4-FFF2-40B4-BE49-F238E27FC236}">
                <a16:creationId xmlns:a16="http://schemas.microsoft.com/office/drawing/2014/main" id="{B34B6850-9D9C-4DC4-A668-0B288AB771FE}"/>
              </a:ext>
            </a:extLst>
          </p:cNvPr>
          <p:cNvSpPr>
            <a:spLocks noGrp="1"/>
          </p:cNvSpPr>
          <p:nvPr>
            <p:ph type="title"/>
          </p:nvPr>
        </p:nvSpPr>
        <p:spPr/>
        <p:txBody>
          <a:bodyPr/>
          <a:lstStyle/>
          <a:p>
            <a:r>
              <a:rPr lang="en-US" dirty="0"/>
              <a:t>Most are 30-39 with years of addiction history</a:t>
            </a:r>
          </a:p>
        </p:txBody>
      </p:sp>
    </p:spTree>
    <p:extLst>
      <p:ext uri="{BB962C8B-B14F-4D97-AF65-F5344CB8AC3E}">
        <p14:creationId xmlns:p14="http://schemas.microsoft.com/office/powerpoint/2010/main" val="3806245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D9B31-54B1-4428-9F20-45D77765F0FE}"/>
              </a:ext>
            </a:extLst>
          </p:cNvPr>
          <p:cNvSpPr>
            <a:spLocks noGrp="1"/>
          </p:cNvSpPr>
          <p:nvPr>
            <p:ph type="title"/>
          </p:nvPr>
        </p:nvSpPr>
        <p:spPr/>
        <p:txBody>
          <a:bodyPr/>
          <a:lstStyle/>
          <a:p>
            <a:r>
              <a:rPr lang="en-US" dirty="0"/>
              <a:t>And slightly more than half graduate from treatment court</a:t>
            </a:r>
          </a:p>
        </p:txBody>
      </p:sp>
      <p:graphicFrame>
        <p:nvGraphicFramePr>
          <p:cNvPr id="3" name="Chart 2">
            <a:extLst>
              <a:ext uri="{FF2B5EF4-FFF2-40B4-BE49-F238E27FC236}">
                <a16:creationId xmlns:a16="http://schemas.microsoft.com/office/drawing/2014/main" id="{659E8A17-CAF0-403F-84C1-F1542A7D351E}"/>
              </a:ext>
            </a:extLst>
          </p:cNvPr>
          <p:cNvGraphicFramePr/>
          <p:nvPr>
            <p:extLst>
              <p:ext uri="{D42A27DB-BD31-4B8C-83A1-F6EECF244321}">
                <p14:modId xmlns:p14="http://schemas.microsoft.com/office/powerpoint/2010/main" val="4243556199"/>
              </p:ext>
            </p:extLst>
          </p:nvPr>
        </p:nvGraphicFramePr>
        <p:xfrm>
          <a:off x="1570009" y="2286539"/>
          <a:ext cx="7055730" cy="41315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7611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AF8B6F-DEDA-425B-94E6-69BACD09CA4C}"/>
              </a:ext>
            </a:extLst>
          </p:cNvPr>
          <p:cNvSpPr txBox="1"/>
          <p:nvPr/>
        </p:nvSpPr>
        <p:spPr>
          <a:xfrm>
            <a:off x="2415396" y="3105834"/>
            <a:ext cx="6547449" cy="2062103"/>
          </a:xfrm>
          <a:prstGeom prst="rect">
            <a:avLst/>
          </a:prstGeom>
          <a:noFill/>
        </p:spPr>
        <p:txBody>
          <a:bodyPr wrap="square" rtlCol="0">
            <a:spAutoFit/>
          </a:bodyPr>
          <a:lstStyle/>
          <a:p>
            <a:r>
              <a:rPr lang="en-US" sz="3200" b="1" dirty="0"/>
              <a:t>Yet post-program arrest and conviction recidivism </a:t>
            </a:r>
          </a:p>
          <a:p>
            <a:r>
              <a:rPr lang="en-US" sz="3200" b="1" dirty="0"/>
              <a:t>is far lower for treatment court participants.</a:t>
            </a:r>
          </a:p>
        </p:txBody>
      </p:sp>
    </p:spTree>
    <p:extLst>
      <p:ext uri="{BB962C8B-B14F-4D97-AF65-F5344CB8AC3E}">
        <p14:creationId xmlns:p14="http://schemas.microsoft.com/office/powerpoint/2010/main" val="1036369781"/>
      </p:ext>
    </p:extLst>
  </p:cSld>
  <p:clrMapOvr>
    <a:masterClrMapping/>
  </p:clrMapOvr>
</p:sld>
</file>

<file path=ppt/theme/theme1.xml><?xml version="1.0" encoding="utf-8"?>
<a:theme xmlns:a="http://schemas.openxmlformats.org/drawingml/2006/main" name="Berli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Override1.xml><?xml version="1.0" encoding="utf-8"?>
<a:themeOverride xmlns:a="http://schemas.openxmlformats.org/drawingml/2006/main">
  <a:clrScheme name="PCG Vibrance">
    <a:dk1>
      <a:srgbClr val="3B3B3B"/>
    </a:dk1>
    <a:lt1>
      <a:srgbClr val="FFFFFF"/>
    </a:lt1>
    <a:dk2>
      <a:srgbClr val="051B3B"/>
    </a:dk2>
    <a:lt2>
      <a:srgbClr val="FFFFFF"/>
    </a:lt2>
    <a:accent1>
      <a:srgbClr val="0B3677"/>
    </a:accent1>
    <a:accent2>
      <a:srgbClr val="00A0CA"/>
    </a:accent2>
    <a:accent3>
      <a:srgbClr val="FAB81F"/>
    </a:accent3>
    <a:accent4>
      <a:srgbClr val="A11B7E"/>
    </a:accent4>
    <a:accent5>
      <a:srgbClr val="EE2346"/>
    </a:accent5>
    <a:accent6>
      <a:srgbClr val="00CC66"/>
    </a:accent6>
    <a:hlink>
      <a:srgbClr val="01C9FF"/>
    </a:hlink>
    <a:folHlink>
      <a:srgbClr val="5A6E8C"/>
    </a:folHlink>
  </a:clrScheme>
  <a:fontScheme name="PCG Tex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TM04033917[[fn=Berlin]]</Template>
  <TotalTime>1866</TotalTime>
  <Words>1761</Words>
  <Application>Microsoft Office PowerPoint</Application>
  <PresentationFormat>Widescreen</PresentationFormat>
  <Paragraphs>327</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Arial Nova</vt:lpstr>
      <vt:lpstr>Times New Roman</vt:lpstr>
      <vt:lpstr>Trebuchet MS</vt:lpstr>
      <vt:lpstr>Berlin</vt:lpstr>
      <vt:lpstr>Conclusions and Recommendations</vt:lpstr>
      <vt:lpstr> Evaluation Conclusions  Recommendations  Discussion   </vt:lpstr>
      <vt:lpstr>  Treatment Courts enhance public safety and improve lives at no additional cost to taxpayers</vt:lpstr>
      <vt:lpstr>How do we know?</vt:lpstr>
      <vt:lpstr>Reduced recidivism </vt:lpstr>
      <vt:lpstr>Treatment Courts serve high risk people</vt:lpstr>
      <vt:lpstr>Most are 30-39 with years of addiction history</vt:lpstr>
      <vt:lpstr>And slightly more than half graduate from treatment court</vt:lpstr>
      <vt:lpstr>PowerPoint Presentation</vt:lpstr>
      <vt:lpstr>Arrest Recidivism of Treatment  and Comparison Groups After Release: 2016-2019</vt:lpstr>
      <vt:lpstr>Conviction Recidivism of Treatment  and Comparison Groups After Release: 2016-2019</vt:lpstr>
      <vt:lpstr>Conviction Recidivism of Treatment Group  After Release by Exit Type: 2016-2019</vt:lpstr>
      <vt:lpstr>Conviction Recidivism of Treatment  and Comparison Groups After Release: 2016-2019</vt:lpstr>
      <vt:lpstr>Conviction Recidivism of Comparison Group who Served Time:  2016-2019</vt:lpstr>
      <vt:lpstr>How do we know? Fewer mortalities </vt:lpstr>
      <vt:lpstr>Rates of Death due to Drug Overdose: 2015-2019</vt:lpstr>
      <vt:lpstr>How do we know? Participant testimony</vt:lpstr>
      <vt:lpstr>Participant Testimony: Emotional and Tangible Support</vt:lpstr>
      <vt:lpstr>How do we know? Cost effectiveness</vt:lpstr>
      <vt:lpstr>Cost Components per Person and Episode</vt:lpstr>
      <vt:lpstr>Costs per Person for Incarceration and Probation by Group</vt:lpstr>
      <vt:lpstr>Treatment Courts still have Cost Benefit</vt:lpstr>
      <vt:lpstr> Things to Work On</vt:lpstr>
      <vt:lpstr>Structural and Management Recommendations</vt:lpstr>
      <vt:lpstr>Structural and Management cont’d</vt:lpstr>
      <vt:lpstr>Court Processes and Treatment Team Recommendations</vt:lpstr>
      <vt:lpstr>In most courts capacity now exceeds enrollment</vt:lpstr>
      <vt:lpstr>Admission Rates by Year: 2012- 2019</vt:lpstr>
      <vt:lpstr>Reasons People are not Admitted</vt:lpstr>
      <vt:lpstr>Court Processes and Treatment Team cont’d</vt:lpstr>
      <vt:lpstr>Co-occurring should be an expectation </vt:lpstr>
      <vt:lpstr>Court Processes and Treatment Team cont’d </vt:lpstr>
      <vt:lpstr>Community Relations Recommendations</vt:lpstr>
      <vt:lpstr>Community Relations  cont’d </vt:lpstr>
      <vt:lpstr>Conclusion </vt:lpstr>
      <vt:lpstr>Public Consulting Group January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Outcomes</dc:title>
  <dc:creator>Helaine</dc:creator>
  <cp:lastModifiedBy>Richard Gordon</cp:lastModifiedBy>
  <cp:revision>61</cp:revision>
  <dcterms:created xsi:type="dcterms:W3CDTF">2020-11-04T15:49:54Z</dcterms:created>
  <dcterms:modified xsi:type="dcterms:W3CDTF">2021-01-08T14:03:00Z</dcterms:modified>
</cp:coreProperties>
</file>